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6" r:id="rId4"/>
  </p:sldMasterIdLst>
  <p:notesMasterIdLst>
    <p:notesMasterId r:id="rId39"/>
  </p:notesMasterIdLst>
  <p:sldIdLst>
    <p:sldId id="298" r:id="rId5"/>
    <p:sldId id="285" r:id="rId6"/>
    <p:sldId id="297"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 id="394" r:id="rId32"/>
    <p:sldId id="391" r:id="rId33"/>
    <p:sldId id="395" r:id="rId34"/>
    <p:sldId id="396" r:id="rId35"/>
    <p:sldId id="397" r:id="rId36"/>
    <p:sldId id="393" r:id="rId37"/>
    <p:sldId id="36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6600"/>
    <a:srgbClr val="CC3300"/>
    <a:srgbClr val="CD3300"/>
    <a:srgbClr val="000000"/>
    <a:srgbClr val="8FFF8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68450" autoAdjust="0"/>
  </p:normalViewPr>
  <p:slideViewPr>
    <p:cSldViewPr>
      <p:cViewPr>
        <p:scale>
          <a:sx n="81" d="100"/>
          <a:sy n="81" d="100"/>
        </p:scale>
        <p:origin x="-1080" y="-3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4D98BB-8FA3-4DE9-813F-92BBCC28CE47}" type="datetimeFigureOut">
              <a:rPr lang="en-GB" smtClean="0"/>
              <a:pPr/>
              <a:t>10/09/2021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9D03E2-85B3-4D74-A003-2D8A13A2E271}" type="slidenum">
              <a:rPr lang="en-GB" smtClean="0"/>
              <a:pPr/>
              <a:t>‹#›</a:t>
            </a:fld>
            <a:endParaRPr lang="en-GB"/>
          </a:p>
        </p:txBody>
      </p:sp>
    </p:spTree>
    <p:extLst>
      <p:ext uri="{BB962C8B-B14F-4D97-AF65-F5344CB8AC3E}">
        <p14:creationId xmlns:p14="http://schemas.microsoft.com/office/powerpoint/2010/main" xmlns="" val="347519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289F8ED-B25B-4307-B440-32641A2D226D}" type="slidenum">
              <a:rPr lang="en-GB" smtClean="0"/>
              <a:pPr/>
              <a:t>4</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0183471-E024-446C-9111-30AD055BADFC}" type="slidenum">
              <a:rPr lang="en-US" smtClean="0">
                <a:latin typeface="Arial" charset="0"/>
              </a:rPr>
              <a:pPr/>
              <a:t>21</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7571100F-8182-4F92-B175-FF5D52D2460D}" type="slidenum">
              <a:rPr lang="en-US" smtClean="0">
                <a:latin typeface="Arial" charset="0"/>
              </a:rPr>
              <a:pPr/>
              <a:t>22</a:t>
            </a:fld>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AD8C35B-33F5-4590-A990-6D9A57EAAE38}" type="slidenum">
              <a:rPr lang="en-US" smtClean="0">
                <a:latin typeface="Arial" charset="0"/>
              </a:rPr>
              <a:pPr/>
              <a:t>23</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29C5A79-9180-43CF-A089-5EA85C29EF8C}" type="slidenum">
              <a:rPr lang="en-US" smtClean="0">
                <a:latin typeface="Arial" charset="0"/>
              </a:rPr>
              <a:pPr/>
              <a:t>24</a:t>
            </a:fld>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9EEC728-D1C9-4523-89E3-D5D0E2FF4529}" type="slidenum">
              <a:rPr lang="en-US" smtClean="0">
                <a:latin typeface="Arial" charset="0"/>
              </a:rPr>
              <a:pPr/>
              <a:t>25</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r>
              <a:rPr lang="en-US" smtClean="0"/>
              <a:t>9/10/2021</a:t>
            </a:r>
            <a:endParaRPr lang="en-US" dirty="0">
              <a:solidFill>
                <a:srgbClr val="FFFFFF"/>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lgn="r"/>
            <a:r>
              <a:rPr lang="en-GB" smtClean="0"/>
              <a:t>CIVIL Dept. BGSIT.</a:t>
            </a:r>
            <a:endParaRPr lang="en-GB"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
        <p:nvSpPr>
          <p:cNvPr id="13" name="Date Placeholder 3"/>
          <p:cNvSpPr txBox="1">
            <a:spLocks/>
          </p:cNvSpPr>
          <p:nvPr userDrawn="1"/>
        </p:nvSpPr>
        <p:spPr>
          <a:xfrm>
            <a:off x="381000" y="6452616"/>
            <a:ext cx="3657600" cy="329184"/>
          </a:xfrm>
          <a:prstGeom prst="rect">
            <a:avLst/>
          </a:prstGeom>
        </p:spPr>
        <p:txBody>
          <a:bodyPr vert="horz" lIns="91440" tIns="45720" rIns="91440" bIns="45720" rtlCol="0" anchor="ctr"/>
          <a:lstStyle>
            <a:lvl1pPr algn="l">
              <a:defRPr sz="1200">
                <a:solidFill>
                  <a:schemeClr val="tx1">
                    <a:lumMod val="90000"/>
                    <a:lumOff val="1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90000"/>
                    <a:lumOff val="10000"/>
                  </a:schemeClr>
                </a:solidFill>
                <a:effectLst/>
                <a:uLnTx/>
                <a:uFillTx/>
                <a:latin typeface="+mn-lt"/>
                <a:ea typeface="+mn-ea"/>
                <a:cs typeface="+mn-cs"/>
              </a:rPr>
              <a:t>Hydraulics &amp; Hydraulic Machines</a:t>
            </a:r>
            <a:endParaRPr kumimoji="0" lang="en-US" sz="1200" b="0" i="0" u="none" strike="noStrike" kern="1200" cap="none" spc="0" normalizeH="0" baseline="0" noProof="0" dirty="0">
              <a:ln>
                <a:noFill/>
              </a:ln>
              <a:solidFill>
                <a:schemeClr val="tx1">
                  <a:lumMod val="90000"/>
                  <a:lumOff val="10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9/10/2021</a:t>
            </a:r>
            <a:endParaRPr lang="en-US" dirty="0"/>
          </a:p>
        </p:txBody>
      </p:sp>
      <p:sp>
        <p:nvSpPr>
          <p:cNvPr id="5" name="Footer Placeholder 4"/>
          <p:cNvSpPr>
            <a:spLocks noGrp="1"/>
          </p:cNvSpPr>
          <p:nvPr>
            <p:ph type="ftr" sz="quarter" idx="11"/>
          </p:nvPr>
        </p:nvSpPr>
        <p:spPr/>
        <p:txBody>
          <a:bodyPr/>
          <a:lstStyle>
            <a:extLst/>
          </a:lstStyle>
          <a:p>
            <a:pPr algn="r"/>
            <a:r>
              <a:rPr lang="en-GB" smtClean="0"/>
              <a:t>CIVIL Dept. BGSIT.</a:t>
            </a:r>
            <a:endParaRPr lang="en-GB"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9/10/2021</a:t>
            </a:r>
            <a:endParaRPr lang="en-US" dirty="0"/>
          </a:p>
        </p:txBody>
      </p:sp>
      <p:sp>
        <p:nvSpPr>
          <p:cNvPr id="5" name="Footer Placeholder 4"/>
          <p:cNvSpPr>
            <a:spLocks noGrp="1"/>
          </p:cNvSpPr>
          <p:nvPr>
            <p:ph type="ftr" sz="quarter" idx="11"/>
          </p:nvPr>
        </p:nvSpPr>
        <p:spPr/>
        <p:txBody>
          <a:bodyPr/>
          <a:lstStyle>
            <a:extLst/>
          </a:lstStyle>
          <a:p>
            <a:pPr algn="r"/>
            <a:r>
              <a:rPr lang="en-GB" smtClean="0"/>
              <a:t>CIVIL Dept. BGSIT.</a:t>
            </a:r>
            <a:endParaRPr lang="en-GB"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r>
              <a:rPr lang="en-US" smtClean="0"/>
              <a:t>9/10/2021</a:t>
            </a:r>
            <a:endParaRPr lang="en-US"/>
          </a:p>
        </p:txBody>
      </p:sp>
      <p:sp>
        <p:nvSpPr>
          <p:cNvPr id="5" name="Footer Placeholder 4"/>
          <p:cNvSpPr>
            <a:spLocks noGrp="1"/>
          </p:cNvSpPr>
          <p:nvPr>
            <p:ph type="ftr" sz="quarter" idx="11"/>
          </p:nvPr>
        </p:nvSpPr>
        <p:spPr/>
        <p:txBody>
          <a:bodyPr/>
          <a:lstStyle>
            <a:extLst/>
          </a:lstStyle>
          <a:p>
            <a:pPr algn="r"/>
            <a:r>
              <a:rPr lang="en-GB" smtClean="0"/>
              <a:t>CIVIL Dept. BGSIT.</a:t>
            </a:r>
            <a:endParaRPr lang="en-GB"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
        <p:nvSpPr>
          <p:cNvPr id="8" name="Date Placeholder 3"/>
          <p:cNvSpPr txBox="1">
            <a:spLocks/>
          </p:cNvSpPr>
          <p:nvPr userDrawn="1"/>
        </p:nvSpPr>
        <p:spPr>
          <a:xfrm>
            <a:off x="381000" y="6324600"/>
            <a:ext cx="3657600" cy="329184"/>
          </a:xfrm>
          <a:prstGeom prst="rect">
            <a:avLst/>
          </a:prstGeom>
        </p:spPr>
        <p:txBody>
          <a:bodyPr vert="horz" lIns="91440" tIns="45720" rIns="91440" bIns="45720" rtlCol="0" anchor="ctr"/>
          <a:lstStyle>
            <a:lvl1pPr algn="l">
              <a:defRPr sz="1200">
                <a:solidFill>
                  <a:schemeClr val="tx1">
                    <a:lumMod val="90000"/>
                    <a:lumOff val="1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lumMod val="90000"/>
                    <a:lumOff val="10000"/>
                  </a:schemeClr>
                </a:solidFill>
                <a:effectLst/>
                <a:uLnTx/>
                <a:uFillTx/>
                <a:latin typeface="+mn-lt"/>
                <a:ea typeface="+mn-ea"/>
                <a:cs typeface="+mn-cs"/>
              </a:rPr>
              <a:t>Hydraulics &amp; Hydraulic Machines</a:t>
            </a:r>
            <a:endParaRPr kumimoji="0" lang="en-US" sz="1200" b="0" i="0" u="none" strike="noStrike" kern="1200" cap="none" spc="0" normalizeH="0" baseline="0" noProof="0" dirty="0">
              <a:ln>
                <a:noFill/>
              </a:ln>
              <a:solidFill>
                <a:schemeClr val="tx1">
                  <a:lumMod val="90000"/>
                  <a:lumOff val="10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r>
              <a:rPr lang="en-US" smtClean="0"/>
              <a:t>9/10/2021</a:t>
            </a:r>
            <a:endParaRPr lang="en-US" dirty="0"/>
          </a:p>
        </p:txBody>
      </p:sp>
      <p:sp>
        <p:nvSpPr>
          <p:cNvPr id="5" name="Footer Placeholder 4"/>
          <p:cNvSpPr>
            <a:spLocks noGrp="1"/>
          </p:cNvSpPr>
          <p:nvPr>
            <p:ph type="ftr" sz="quarter" idx="11"/>
          </p:nvPr>
        </p:nvSpPr>
        <p:spPr/>
        <p:txBody>
          <a:bodyPr/>
          <a:lstStyle>
            <a:extLst/>
          </a:lstStyle>
          <a:p>
            <a:pPr algn="r"/>
            <a:r>
              <a:rPr lang="en-GB" smtClean="0"/>
              <a:t>CIVIL Dept. BGSIT.</a:t>
            </a:r>
            <a:endParaRPr lang="en-GB" dirty="0"/>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r>
              <a:rPr lang="en-US" smtClean="0"/>
              <a:t>9/10/2021</a:t>
            </a:r>
            <a:endParaRPr lang="en-US" dirty="0"/>
          </a:p>
        </p:txBody>
      </p:sp>
      <p:sp>
        <p:nvSpPr>
          <p:cNvPr id="6" name="Footer Placeholder 5"/>
          <p:cNvSpPr>
            <a:spLocks noGrp="1"/>
          </p:cNvSpPr>
          <p:nvPr>
            <p:ph type="ftr" sz="quarter" idx="11"/>
          </p:nvPr>
        </p:nvSpPr>
        <p:spPr/>
        <p:txBody>
          <a:bodyPr/>
          <a:lstStyle>
            <a:extLst/>
          </a:lstStyle>
          <a:p>
            <a:pPr algn="r"/>
            <a:r>
              <a:rPr lang="en-GB" smtClean="0"/>
              <a:t>CIVIL Dept. BGSIT.</a:t>
            </a:r>
            <a:endParaRPr lang="en-GB" dirty="0"/>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r>
              <a:rPr lang="en-US" smtClean="0"/>
              <a:t>9/10/2021</a:t>
            </a:r>
            <a:endParaRPr lang="en-US" dirty="0"/>
          </a:p>
        </p:txBody>
      </p:sp>
      <p:sp>
        <p:nvSpPr>
          <p:cNvPr id="8" name="Footer Placeholder 7"/>
          <p:cNvSpPr>
            <a:spLocks noGrp="1"/>
          </p:cNvSpPr>
          <p:nvPr>
            <p:ph type="ftr" sz="quarter" idx="11"/>
          </p:nvPr>
        </p:nvSpPr>
        <p:spPr/>
        <p:txBody>
          <a:bodyPr/>
          <a:lstStyle>
            <a:extLst/>
          </a:lstStyle>
          <a:p>
            <a:pPr algn="r"/>
            <a:r>
              <a:rPr lang="en-GB" smtClean="0"/>
              <a:t>CIVIL Dept. BGSIT.</a:t>
            </a:r>
            <a:endParaRPr lang="en-GB" dirty="0"/>
          </a:p>
        </p:txBody>
      </p:sp>
      <p:sp>
        <p:nvSpPr>
          <p:cNvPr id="9" name="Slide Number Placeholder 8"/>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r>
              <a:rPr lang="en-US" smtClean="0"/>
              <a:t>9/10/2021</a:t>
            </a:r>
            <a:endParaRPr lang="en-US"/>
          </a:p>
        </p:txBody>
      </p:sp>
      <p:sp>
        <p:nvSpPr>
          <p:cNvPr id="4" name="Footer Placeholder 3"/>
          <p:cNvSpPr>
            <a:spLocks noGrp="1"/>
          </p:cNvSpPr>
          <p:nvPr>
            <p:ph type="ftr" sz="quarter" idx="11"/>
          </p:nvPr>
        </p:nvSpPr>
        <p:spPr/>
        <p:txBody>
          <a:bodyPr/>
          <a:lstStyle>
            <a:extLst/>
          </a:lstStyle>
          <a:p>
            <a:pPr>
              <a:defRPr/>
            </a:pPr>
            <a:r>
              <a:rPr lang="en-US" smtClean="0"/>
              <a:t>CIVIL Dept. BGSIT.</a:t>
            </a:r>
            <a:endParaRPr lang="en-US"/>
          </a:p>
        </p:txBody>
      </p:sp>
      <p:sp>
        <p:nvSpPr>
          <p:cNvPr id="5" name="Slide Number Placeholder 4"/>
          <p:cNvSpPr>
            <a:spLocks noGrp="1"/>
          </p:cNvSpPr>
          <p:nvPr>
            <p:ph type="sldNum" sz="quarter" idx="12"/>
          </p:nvPr>
        </p:nvSpPr>
        <p:spPr/>
        <p:txBody>
          <a:bodyPr/>
          <a:lstStyle>
            <a:extLst/>
          </a:lstStyle>
          <a:p>
            <a:pPr>
              <a:defRPr/>
            </a:pPr>
            <a:fld id="{C5F11147-20FD-4F17-B2C9-495FB7EC0A53}"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r>
              <a:rPr lang="en-US" smtClean="0"/>
              <a:t>9/10/2021</a:t>
            </a:r>
            <a:endParaRPr lang="en-US" dirty="0"/>
          </a:p>
        </p:txBody>
      </p:sp>
      <p:sp>
        <p:nvSpPr>
          <p:cNvPr id="3" name="Footer Placeholder 2"/>
          <p:cNvSpPr>
            <a:spLocks noGrp="1"/>
          </p:cNvSpPr>
          <p:nvPr>
            <p:ph type="ftr" sz="quarter" idx="11"/>
          </p:nvPr>
        </p:nvSpPr>
        <p:spPr/>
        <p:txBody>
          <a:bodyPr/>
          <a:lstStyle>
            <a:extLst/>
          </a:lstStyle>
          <a:p>
            <a:pPr algn="r"/>
            <a:r>
              <a:rPr lang="en-GB" smtClean="0"/>
              <a:t>CIVIL Dept. BGSIT.</a:t>
            </a:r>
            <a:endParaRPr lang="en-GB" dirty="0"/>
          </a:p>
        </p:txBody>
      </p:sp>
      <p:sp>
        <p:nvSpPr>
          <p:cNvPr id="4" name="Slide Number Placeholder 3"/>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r>
              <a:rPr lang="en-US" smtClean="0"/>
              <a:t>9/10/2021</a:t>
            </a:r>
            <a:endParaRPr lang="en-US" dirty="0"/>
          </a:p>
        </p:txBody>
      </p:sp>
      <p:sp>
        <p:nvSpPr>
          <p:cNvPr id="6" name="Footer Placeholder 5"/>
          <p:cNvSpPr>
            <a:spLocks noGrp="1"/>
          </p:cNvSpPr>
          <p:nvPr>
            <p:ph type="ftr" sz="quarter" idx="11"/>
          </p:nvPr>
        </p:nvSpPr>
        <p:spPr/>
        <p:txBody>
          <a:bodyPr/>
          <a:lstStyle>
            <a:extLst/>
          </a:lstStyle>
          <a:p>
            <a:pPr algn="r"/>
            <a:r>
              <a:rPr lang="en-GB" smtClean="0"/>
              <a:t>CIVIL Dept. BGSIT.</a:t>
            </a:r>
            <a:endParaRPr lang="en-GB" dirty="0"/>
          </a:p>
        </p:txBody>
      </p:sp>
      <p:sp>
        <p:nvSpPr>
          <p:cNvPr id="7" name="Slide Number Placeholder 6"/>
          <p:cNvSpPr>
            <a:spLocks noGrp="1"/>
          </p:cNvSpPr>
          <p:nvPr>
            <p:ph type="sldNum" sz="quarter" idx="12"/>
          </p:nvPr>
        </p:nvSpPr>
        <p:spPr/>
        <p:txBody>
          <a:bodyPr/>
          <a:lstStyle>
            <a:extLst/>
          </a:lstStyle>
          <a:p>
            <a:fld id="{D5BBC35B-A44B-4119-B8DA-DE9E3DFADA20}"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smtClean="0"/>
              <a:t>9/10/2021</a:t>
            </a:r>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lgn="r"/>
            <a:r>
              <a:rPr lang="en-GB" smtClean="0"/>
              <a:t>CIVIL Dept. BGSIT.</a:t>
            </a:r>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a:t>‹#›</a:t>
            </a:fld>
            <a:endParaRPr kumimoji="0" lang="en-US">
              <a:solidFill>
                <a:schemeClr val="tx1"/>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n-US" smtClean="0"/>
              <a:t>9/10/2021</a:t>
            </a:r>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a:r>
              <a:rPr lang="en-GB" smtClean="0"/>
              <a:t>CIVIL Dept. BGSIT.</a:t>
            </a:r>
            <a:endParaRPr lang="en-GB"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71600"/>
            <a:ext cx="6705600" cy="1219200"/>
          </a:xfrm>
        </p:spPr>
        <p:txBody>
          <a:bodyPr>
            <a:normAutofit fontScale="90000"/>
          </a:bodyPr>
          <a:lstStyle/>
          <a:p>
            <a:pPr algn="ctr"/>
            <a:r>
              <a:rPr lang="en-US" sz="4000"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HYDRAULICS &amp; HYDRAULIC MACHINES</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09600" y="3276600"/>
            <a:ext cx="6705600" cy="533400"/>
          </a:xfrm>
        </p:spPr>
        <p:txBody>
          <a:bodyPr/>
          <a:lstStyle/>
          <a:p>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600444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457200" y="1143000"/>
            <a:ext cx="8229600" cy="5486400"/>
          </a:xfrm>
        </p:spPr>
        <p:txBody>
          <a:bodyPr/>
          <a:lstStyle/>
          <a:p>
            <a:pPr>
              <a:defRPr/>
            </a:pPr>
            <a:r>
              <a:rPr lang="en-US" sz="2800" dirty="0" smtClean="0">
                <a:latin typeface="Times New Roman" pitchFamily="18" charset="0"/>
                <a:cs typeface="Times New Roman" pitchFamily="18" charset="0"/>
              </a:rPr>
              <a:t>Based on head and quantity of water</a:t>
            </a:r>
            <a:endParaRPr lang="en-US" sz="2400" dirty="0" smtClean="0">
              <a:latin typeface="Times New Roman" pitchFamily="18" charset="0"/>
              <a:cs typeface="Times New Roman" pitchFamily="18" charset="0"/>
            </a:endParaRPr>
          </a:p>
          <a:p>
            <a:pPr marL="914400" lvl="1" indent="-457200">
              <a:buFontTx/>
              <a:buNone/>
              <a:defRPr/>
            </a:pPr>
            <a:r>
              <a:rPr lang="en-US" sz="2400" dirty="0" smtClean="0">
                <a:latin typeface="Times New Roman" pitchFamily="18" charset="0"/>
                <a:cs typeface="Times New Roman" pitchFamily="18" charset="0"/>
              </a:rPr>
              <a:t>b) Medium head turbines</a:t>
            </a:r>
          </a:p>
          <a:p>
            <a:pPr marL="914400" lvl="1" indent="-457200" algn="just">
              <a:buFontTx/>
              <a:buNone/>
              <a:defRPr/>
            </a:pPr>
            <a:r>
              <a:rPr lang="en-US" sz="2400" dirty="0" smtClean="0">
                <a:latin typeface="Times New Roman" pitchFamily="18" charset="0"/>
                <a:cs typeface="Times New Roman" pitchFamily="18" charset="0"/>
              </a:rPr>
              <a:t>     The turbines that work under a head of 45m to 250m are called medium head turbines. It requires medium flow of water. Francis turbines are used for medium heads.</a:t>
            </a:r>
          </a:p>
          <a:p>
            <a:pPr marL="914400" lvl="1" indent="-457200">
              <a:buFontTx/>
              <a:buNone/>
              <a:defRPr/>
            </a:pPr>
            <a:r>
              <a:rPr lang="en-US" sz="2400" dirty="0" smtClean="0">
                <a:latin typeface="Times New Roman" pitchFamily="18" charset="0"/>
                <a:cs typeface="Times New Roman" pitchFamily="18" charset="0"/>
              </a:rPr>
              <a:t>c) Low head turbines</a:t>
            </a:r>
          </a:p>
          <a:p>
            <a:pPr marL="914400" lvl="1" indent="-457200" algn="just">
              <a:buFontTx/>
              <a:buNone/>
              <a:defRPr/>
            </a:pPr>
            <a:r>
              <a:rPr lang="en-US" sz="2400" dirty="0" smtClean="0">
                <a:latin typeface="Times New Roman" pitchFamily="18" charset="0"/>
                <a:cs typeface="Times New Roman" pitchFamily="18" charset="0"/>
              </a:rPr>
              <a:t>     Turbines which work under a head of less than 45m are called low head turbines. Owing to low head, large quantity of water is required. Kaplan turbines are used for low heads.</a:t>
            </a:r>
          </a:p>
          <a:p>
            <a:pPr lvl="1">
              <a:buFontTx/>
              <a:buNone/>
              <a:defRPr/>
            </a:pPr>
            <a:endParaRPr lang="en-US" dirty="0" smtClean="0">
              <a:latin typeface="Times New Roman" pitchFamily="18" charset="0"/>
              <a:cs typeface="Times New Roman" pitchFamily="18" charset="0"/>
            </a:endParaRPr>
          </a:p>
        </p:txBody>
      </p:sp>
      <p:sp>
        <p:nvSpPr>
          <p:cNvPr id="9219" name="Rectangle 2"/>
          <p:cNvSpPr>
            <a:spLocks noGrp="1" noChangeArrowheads="1"/>
          </p:cNvSpPr>
          <p:nvPr>
            <p:ph type="title"/>
          </p:nvPr>
        </p:nvSpPr>
        <p:spPr>
          <a:xfrm>
            <a:off x="457200" y="274638"/>
            <a:ext cx="8229600" cy="868362"/>
          </a:xfrm>
        </p:spPr>
        <p:txBody>
          <a:bodyPr/>
          <a:lstStyle/>
          <a:p>
            <a:r>
              <a:rPr lang="en-US" b="1" dirty="0" smtClean="0">
                <a:latin typeface="Times New Roman" pitchFamily="18" charset="0"/>
                <a:cs typeface="Times New Roman" pitchFamily="18" charset="0"/>
              </a:rPr>
              <a:t>Classification of turbines</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10</a:t>
            </a:fld>
            <a:endParaRPr kumimoji="0" lang="en-US"/>
          </a:p>
        </p:txBody>
      </p:sp>
      <p:sp>
        <p:nvSpPr>
          <p:cNvPr id="5" name="Footer Placeholder 4"/>
          <p:cNvSpPr>
            <a:spLocks noGrp="1"/>
          </p:cNvSpPr>
          <p:nvPr>
            <p:ph type="ftr" sz="quarter" idx="11"/>
          </p:nvPr>
        </p:nvSpPr>
        <p:spPr/>
        <p:txBody>
          <a:bodyPr/>
          <a:lstStyle/>
          <a:p>
            <a:pPr algn="r"/>
            <a:r>
              <a:rPr lang="en-GB" smtClean="0"/>
              <a:t>CIVIL Dept. BGSIT.</a:t>
            </a:r>
            <a:endParaRPr lang="en-GB" dirty="0"/>
          </a:p>
        </p:txBody>
      </p:sp>
    </p:spTree>
    <p:extLst>
      <p:ext uri="{BB962C8B-B14F-4D97-AF65-F5344CB8AC3E}">
        <p14:creationId xmlns:p14="http://schemas.microsoft.com/office/powerpoint/2010/main" xmlns="" val="240861042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457200" y="1143000"/>
            <a:ext cx="8229600" cy="5486400"/>
          </a:xfrm>
        </p:spPr>
        <p:txBody>
          <a:bodyPr/>
          <a:lstStyle/>
          <a:p>
            <a:pPr>
              <a:defRPr/>
            </a:pPr>
            <a:r>
              <a:rPr lang="en-US" sz="2800" dirty="0" smtClean="0">
                <a:latin typeface="Times New Roman" pitchFamily="18" charset="0"/>
                <a:cs typeface="Times New Roman" pitchFamily="18" charset="0"/>
              </a:rPr>
              <a:t>Based on hydraulic action of water</a:t>
            </a:r>
          </a:p>
          <a:p>
            <a:pPr marL="465138" lvl="1" indent="-7938">
              <a:buFontTx/>
              <a:buNone/>
              <a:defRPr/>
            </a:pPr>
            <a:r>
              <a:rPr lang="en-US" sz="2400" dirty="0" smtClean="0">
                <a:latin typeface="Times New Roman" pitchFamily="18" charset="0"/>
                <a:cs typeface="Times New Roman" pitchFamily="18" charset="0"/>
              </a:rPr>
              <a:t>According to hydraulic action of water, turbines can be classified into</a:t>
            </a:r>
          </a:p>
          <a:p>
            <a:pPr lvl="1">
              <a:buFontTx/>
              <a:buNone/>
              <a:defRPr/>
            </a:pPr>
            <a:r>
              <a:rPr lang="en-US" sz="2400" dirty="0" smtClean="0">
                <a:latin typeface="Times New Roman" pitchFamily="18" charset="0"/>
                <a:cs typeface="Times New Roman" pitchFamily="18" charset="0"/>
              </a:rPr>
              <a:t>a) Impulse turbines</a:t>
            </a:r>
          </a:p>
          <a:p>
            <a:pPr lvl="1">
              <a:buFontTx/>
              <a:buNone/>
              <a:defRPr/>
            </a:pPr>
            <a:r>
              <a:rPr lang="en-US" sz="2400" dirty="0" smtClean="0">
                <a:latin typeface="Times New Roman" pitchFamily="18" charset="0"/>
                <a:cs typeface="Times New Roman" pitchFamily="18" charset="0"/>
              </a:rPr>
              <a:t>b) Reaction turbines</a:t>
            </a:r>
          </a:p>
          <a:p>
            <a:pPr lvl="1">
              <a:buFontTx/>
              <a:buNone/>
              <a:defRPr/>
            </a:pPr>
            <a:endParaRPr lang="en-US" sz="2400" dirty="0" smtClean="0">
              <a:latin typeface="Times New Roman" pitchFamily="18" charset="0"/>
              <a:cs typeface="Times New Roman" pitchFamily="18" charset="0"/>
            </a:endParaRPr>
          </a:p>
          <a:p>
            <a:pPr marL="914400" lvl="1" indent="-457200">
              <a:buFontTx/>
              <a:buNone/>
              <a:defRPr/>
            </a:pPr>
            <a:r>
              <a:rPr lang="en-US" sz="2400" dirty="0" smtClean="0">
                <a:latin typeface="Times New Roman" pitchFamily="18" charset="0"/>
                <a:cs typeface="Times New Roman" pitchFamily="18" charset="0"/>
              </a:rPr>
              <a:t>a) Impulse turbines</a:t>
            </a:r>
          </a:p>
          <a:p>
            <a:pPr marL="914400" lvl="1" indent="-457200" algn="just">
              <a:buFontTx/>
              <a:buNone/>
              <a:defRPr/>
            </a:pPr>
            <a:r>
              <a:rPr lang="en-US" sz="2400" dirty="0" smtClean="0">
                <a:latin typeface="Times New Roman" pitchFamily="18" charset="0"/>
                <a:cs typeface="Times New Roman" pitchFamily="18" charset="0"/>
              </a:rPr>
              <a:t>     If the runner of a turbine rotates by the impact or impulse action of water, it is an impulse turbine.</a:t>
            </a:r>
          </a:p>
          <a:p>
            <a:pPr marL="914400" lvl="1" indent="-457200">
              <a:buFontTx/>
              <a:buNone/>
              <a:defRPr/>
            </a:pPr>
            <a:r>
              <a:rPr lang="en-US" sz="2400" dirty="0" smtClean="0">
                <a:latin typeface="Times New Roman" pitchFamily="18" charset="0"/>
                <a:cs typeface="Times New Roman" pitchFamily="18" charset="0"/>
              </a:rPr>
              <a:t>b) Reaction turbines</a:t>
            </a:r>
          </a:p>
          <a:p>
            <a:pPr marL="914400" lvl="1" indent="-457200" algn="just">
              <a:buFontTx/>
              <a:buNone/>
              <a:defRPr/>
            </a:pPr>
            <a:r>
              <a:rPr lang="en-US" sz="2400" dirty="0" smtClean="0">
                <a:latin typeface="Times New Roman" pitchFamily="18" charset="0"/>
                <a:cs typeface="Times New Roman" pitchFamily="18" charset="0"/>
              </a:rPr>
              <a:t>     These turbines work due to reaction of the pressure difference between the inlet and the outlet of the runner.</a:t>
            </a:r>
          </a:p>
          <a:p>
            <a:pPr lvl="1">
              <a:buFontTx/>
              <a:buNone/>
              <a:defRPr/>
            </a:pPr>
            <a:endParaRPr lang="en-US" dirty="0" smtClean="0"/>
          </a:p>
        </p:txBody>
      </p:sp>
      <p:sp>
        <p:nvSpPr>
          <p:cNvPr id="10243" name="Rectangle 2"/>
          <p:cNvSpPr>
            <a:spLocks noGrp="1" noChangeArrowheads="1"/>
          </p:cNvSpPr>
          <p:nvPr>
            <p:ph type="title"/>
          </p:nvPr>
        </p:nvSpPr>
        <p:spPr>
          <a:xfrm>
            <a:off x="457200" y="274638"/>
            <a:ext cx="8229600" cy="868362"/>
          </a:xfrm>
        </p:spPr>
        <p:txBody>
          <a:bodyPr/>
          <a:lstStyle/>
          <a:p>
            <a:pPr algn="ctr"/>
            <a:r>
              <a:rPr lang="en-US" b="1" dirty="0" smtClean="0">
                <a:latin typeface="Times New Roman" pitchFamily="18" charset="0"/>
                <a:cs typeface="Times New Roman" pitchFamily="18" charset="0"/>
              </a:rPr>
              <a:t>Classification of turbines</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11</a:t>
            </a:fld>
            <a:endParaRPr kumimoji="0" lang="en-US"/>
          </a:p>
        </p:txBody>
      </p:sp>
      <p:sp>
        <p:nvSpPr>
          <p:cNvPr id="5" name="Footer Placeholder 4"/>
          <p:cNvSpPr>
            <a:spLocks noGrp="1"/>
          </p:cNvSpPr>
          <p:nvPr>
            <p:ph type="ftr" sz="quarter" idx="11"/>
          </p:nvPr>
        </p:nvSpPr>
        <p:spPr/>
        <p:txBody>
          <a:bodyPr/>
          <a:lstStyle/>
          <a:p>
            <a:pPr algn="r"/>
            <a:r>
              <a:rPr lang="en-GB" smtClean="0"/>
              <a:t>CIVIL Dept. BGSIT.</a:t>
            </a:r>
            <a:endParaRPr lang="en-GB" dirty="0"/>
          </a:p>
        </p:txBody>
      </p:sp>
    </p:spTree>
    <p:extLst>
      <p:ext uri="{BB962C8B-B14F-4D97-AF65-F5344CB8AC3E}">
        <p14:creationId xmlns:p14="http://schemas.microsoft.com/office/powerpoint/2010/main" xmlns="" val="29626477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457200" y="1143000"/>
            <a:ext cx="8229600" cy="5486400"/>
          </a:xfrm>
        </p:spPr>
        <p:txBody>
          <a:bodyPr/>
          <a:lstStyle/>
          <a:p>
            <a:pPr>
              <a:defRPr/>
            </a:pPr>
            <a:r>
              <a:rPr lang="en-US" sz="2800" dirty="0" smtClean="0">
                <a:latin typeface="Times New Roman" pitchFamily="18" charset="0"/>
                <a:cs typeface="Times New Roman" pitchFamily="18" charset="0"/>
              </a:rPr>
              <a:t>Based on direction of flow of water in the runner</a:t>
            </a:r>
          </a:p>
          <a:p>
            <a:pPr marL="465138" lvl="1" indent="-7938">
              <a:buFontTx/>
              <a:buNone/>
              <a:defRPr/>
            </a:pPr>
            <a:r>
              <a:rPr lang="en-US" sz="2400" dirty="0" smtClean="0">
                <a:latin typeface="Times New Roman" pitchFamily="18" charset="0"/>
                <a:cs typeface="Times New Roman" pitchFamily="18" charset="0"/>
              </a:rPr>
              <a:t>Depending upon the direction of flow through the runner, following types of turbines are there</a:t>
            </a:r>
          </a:p>
          <a:p>
            <a:pPr lvl="1">
              <a:buFontTx/>
              <a:buNone/>
              <a:defRPr/>
            </a:pPr>
            <a:r>
              <a:rPr lang="en-US" sz="2400" dirty="0" smtClean="0">
                <a:latin typeface="Times New Roman" pitchFamily="18" charset="0"/>
                <a:cs typeface="Times New Roman" pitchFamily="18" charset="0"/>
              </a:rPr>
              <a:t>a) Tangential flow turbines</a:t>
            </a:r>
          </a:p>
          <a:p>
            <a:pPr lvl="1">
              <a:buFontTx/>
              <a:buNone/>
              <a:defRPr/>
            </a:pPr>
            <a:r>
              <a:rPr lang="en-US" sz="2400" dirty="0" smtClean="0">
                <a:latin typeface="Times New Roman" pitchFamily="18" charset="0"/>
                <a:cs typeface="Times New Roman" pitchFamily="18" charset="0"/>
              </a:rPr>
              <a:t>b) Radial flow turbines</a:t>
            </a:r>
          </a:p>
          <a:p>
            <a:pPr lvl="1">
              <a:buFontTx/>
              <a:buNone/>
              <a:defRPr/>
            </a:pPr>
            <a:r>
              <a:rPr lang="en-US" sz="2400" dirty="0" smtClean="0">
                <a:latin typeface="Times New Roman" pitchFamily="18" charset="0"/>
                <a:cs typeface="Times New Roman" pitchFamily="18" charset="0"/>
              </a:rPr>
              <a:t>c) Axial flow turbines</a:t>
            </a:r>
          </a:p>
          <a:p>
            <a:pPr lvl="1">
              <a:buFontTx/>
              <a:buNone/>
              <a:defRPr/>
            </a:pPr>
            <a:r>
              <a:rPr lang="en-US" sz="2400" dirty="0" smtClean="0">
                <a:latin typeface="Times New Roman" pitchFamily="18" charset="0"/>
                <a:cs typeface="Times New Roman" pitchFamily="18" charset="0"/>
              </a:rPr>
              <a:t>d) Mixed flow turbines</a:t>
            </a:r>
          </a:p>
          <a:p>
            <a:pPr lvl="1">
              <a:buFontTx/>
              <a:buNone/>
              <a:defRPr/>
            </a:pPr>
            <a:endParaRPr lang="en-US" sz="2400" dirty="0" smtClean="0">
              <a:latin typeface="Times New Roman" pitchFamily="18" charset="0"/>
              <a:cs typeface="Times New Roman" pitchFamily="18" charset="0"/>
            </a:endParaRPr>
          </a:p>
          <a:p>
            <a:pPr marL="914400" lvl="1" indent="-457200">
              <a:buFontTx/>
              <a:buNone/>
              <a:defRPr/>
            </a:pPr>
            <a:r>
              <a:rPr lang="en-US" sz="2400" dirty="0" smtClean="0">
                <a:latin typeface="Times New Roman" pitchFamily="18" charset="0"/>
                <a:cs typeface="Times New Roman" pitchFamily="18" charset="0"/>
              </a:rPr>
              <a:t>a) Tangential flow turbines</a:t>
            </a:r>
          </a:p>
          <a:p>
            <a:pPr marL="914400" lvl="1" indent="-457200" algn="just">
              <a:buFontTx/>
              <a:buNone/>
              <a:defRPr/>
            </a:pPr>
            <a:r>
              <a:rPr lang="en-US" sz="2400" dirty="0" smtClean="0">
                <a:latin typeface="Times New Roman" pitchFamily="18" charset="0"/>
                <a:cs typeface="Times New Roman" pitchFamily="18" charset="0"/>
              </a:rPr>
              <a:t>     When the flow is tangential to the wheel circle, it is a tangential flow turbine. A </a:t>
            </a:r>
            <a:r>
              <a:rPr lang="en-US" sz="2400" dirty="0" err="1" smtClean="0">
                <a:latin typeface="Times New Roman" pitchFamily="18" charset="0"/>
                <a:cs typeface="Times New Roman" pitchFamily="18" charset="0"/>
              </a:rPr>
              <a:t>Pelton</a:t>
            </a:r>
            <a:r>
              <a:rPr lang="en-US" sz="2400" dirty="0" smtClean="0">
                <a:latin typeface="Times New Roman" pitchFamily="18" charset="0"/>
                <a:cs typeface="Times New Roman" pitchFamily="18" charset="0"/>
              </a:rPr>
              <a:t> turbine is a Tangential flow turbine.</a:t>
            </a:r>
          </a:p>
          <a:p>
            <a:pPr lvl="1">
              <a:buFontTx/>
              <a:buNone/>
              <a:defRPr/>
            </a:pPr>
            <a:endParaRPr lang="en-US" dirty="0" smtClean="0"/>
          </a:p>
        </p:txBody>
      </p:sp>
      <p:sp>
        <p:nvSpPr>
          <p:cNvPr id="11267" name="Rectangle 2"/>
          <p:cNvSpPr>
            <a:spLocks noGrp="1" noChangeArrowheads="1"/>
          </p:cNvSpPr>
          <p:nvPr>
            <p:ph type="title"/>
          </p:nvPr>
        </p:nvSpPr>
        <p:spPr>
          <a:xfrm>
            <a:off x="457200" y="274638"/>
            <a:ext cx="8229600" cy="868362"/>
          </a:xfrm>
        </p:spPr>
        <p:txBody>
          <a:bodyPr/>
          <a:lstStyle/>
          <a:p>
            <a:r>
              <a:rPr lang="en-US" b="1" dirty="0" smtClean="0">
                <a:latin typeface="Times New Roman" pitchFamily="18" charset="0"/>
                <a:cs typeface="Times New Roman" pitchFamily="18" charset="0"/>
              </a:rPr>
              <a:t>Classification of turbines</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12</a:t>
            </a:fld>
            <a:endParaRPr kumimoji="0" lang="en-US"/>
          </a:p>
        </p:txBody>
      </p:sp>
      <p:sp>
        <p:nvSpPr>
          <p:cNvPr id="5" name="Footer Placeholder 4"/>
          <p:cNvSpPr>
            <a:spLocks noGrp="1"/>
          </p:cNvSpPr>
          <p:nvPr>
            <p:ph type="ftr" sz="quarter" idx="11"/>
          </p:nvPr>
        </p:nvSpPr>
        <p:spPr/>
        <p:txBody>
          <a:bodyPr/>
          <a:lstStyle/>
          <a:p>
            <a:pPr algn="r"/>
            <a:r>
              <a:rPr lang="en-GB" smtClean="0"/>
              <a:t>CIVIL Dept. BGSIT.</a:t>
            </a:r>
            <a:endParaRPr lang="en-GB" dirty="0"/>
          </a:p>
        </p:txBody>
      </p:sp>
    </p:spTree>
    <p:extLst>
      <p:ext uri="{BB962C8B-B14F-4D97-AF65-F5344CB8AC3E}">
        <p14:creationId xmlns:p14="http://schemas.microsoft.com/office/powerpoint/2010/main" xmlns="" val="12000863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457200" y="990600"/>
            <a:ext cx="8229600" cy="5638800"/>
          </a:xfrm>
        </p:spPr>
        <p:txBody>
          <a:bodyPr/>
          <a:lstStyle/>
          <a:p>
            <a:pPr>
              <a:defRPr/>
            </a:pPr>
            <a:r>
              <a:rPr lang="en-US" sz="2800" dirty="0" smtClean="0">
                <a:latin typeface="Times New Roman" pitchFamily="18" charset="0"/>
                <a:cs typeface="Times New Roman" pitchFamily="18" charset="0"/>
              </a:rPr>
              <a:t>Based on direction of flow of water in the runner</a:t>
            </a:r>
          </a:p>
          <a:p>
            <a:pPr marL="914400" lvl="1" indent="-457200">
              <a:buFontTx/>
              <a:buNone/>
              <a:defRPr/>
            </a:pPr>
            <a:r>
              <a:rPr lang="en-US" sz="2400" dirty="0" smtClean="0">
                <a:latin typeface="Times New Roman" pitchFamily="18" charset="0"/>
                <a:cs typeface="Times New Roman" pitchFamily="18" charset="0"/>
              </a:rPr>
              <a:t>b) Radial flow turbines</a:t>
            </a:r>
          </a:p>
          <a:p>
            <a:pPr marL="914400" lvl="1" indent="-457200" algn="just">
              <a:buFontTx/>
              <a:buNone/>
              <a:defRPr/>
            </a:pPr>
            <a:r>
              <a:rPr lang="en-US" sz="2400" dirty="0" smtClean="0">
                <a:latin typeface="Times New Roman" pitchFamily="18" charset="0"/>
                <a:cs typeface="Times New Roman" pitchFamily="18" charset="0"/>
              </a:rPr>
              <a:t>     In a radial flow, the path of the flow of water remains in the radial direction and in a plane normal to the runner shaft. No pure radial flow turbine is in use these days.</a:t>
            </a:r>
          </a:p>
          <a:p>
            <a:pPr marL="914400" lvl="1" indent="-457200">
              <a:buFontTx/>
              <a:buNone/>
              <a:defRPr/>
            </a:pPr>
            <a:r>
              <a:rPr lang="en-US" sz="2400" dirty="0" smtClean="0">
                <a:latin typeface="Times New Roman" pitchFamily="18" charset="0"/>
                <a:cs typeface="Times New Roman" pitchFamily="18" charset="0"/>
              </a:rPr>
              <a:t>c) Axial flow turbines</a:t>
            </a:r>
          </a:p>
          <a:p>
            <a:pPr marL="914400" lvl="1" indent="-457200" algn="just">
              <a:buFontTx/>
              <a:buNone/>
              <a:defRPr/>
            </a:pPr>
            <a:r>
              <a:rPr lang="en-US" sz="2400" dirty="0" smtClean="0">
                <a:latin typeface="Times New Roman" pitchFamily="18" charset="0"/>
                <a:cs typeface="Times New Roman" pitchFamily="18" charset="0"/>
              </a:rPr>
              <a:t>     When the path of flow water remains parallel to the axis of the shaft, it is an axial flow turbine. The Kaplan turbine is axial flow turbine </a:t>
            </a:r>
          </a:p>
          <a:p>
            <a:pPr marL="914400" lvl="1" indent="-457200">
              <a:buFontTx/>
              <a:buNone/>
              <a:defRPr/>
            </a:pPr>
            <a:r>
              <a:rPr lang="en-US" sz="2400" dirty="0" smtClean="0">
                <a:latin typeface="Times New Roman" pitchFamily="18" charset="0"/>
                <a:cs typeface="Times New Roman" pitchFamily="18" charset="0"/>
              </a:rPr>
              <a:t> d) Mixed flow turbines</a:t>
            </a:r>
          </a:p>
          <a:p>
            <a:pPr marL="914400" lvl="1" indent="-457200" algn="just">
              <a:buFontTx/>
              <a:buNone/>
              <a:defRPr/>
            </a:pPr>
            <a:r>
              <a:rPr lang="en-US" sz="2400" dirty="0" smtClean="0">
                <a:latin typeface="Times New Roman" pitchFamily="18" charset="0"/>
                <a:cs typeface="Times New Roman" pitchFamily="18" charset="0"/>
              </a:rPr>
              <a:t>     When there is gradual change of flow from radial to axial in the runner, the flow is called mixed flow. The Francis turbine is a mixed flow turbine.</a:t>
            </a:r>
          </a:p>
          <a:p>
            <a:pPr lvl="1">
              <a:buFontTx/>
              <a:buNone/>
              <a:defRPr/>
            </a:pPr>
            <a:endParaRPr lang="en-US" dirty="0" smtClean="0">
              <a:latin typeface="Times New Roman" pitchFamily="18" charset="0"/>
              <a:cs typeface="Times New Roman" pitchFamily="18" charset="0"/>
            </a:endParaRPr>
          </a:p>
        </p:txBody>
      </p:sp>
      <p:sp>
        <p:nvSpPr>
          <p:cNvPr id="12291" name="Rectangle 2"/>
          <p:cNvSpPr>
            <a:spLocks noGrp="1" noChangeArrowheads="1"/>
          </p:cNvSpPr>
          <p:nvPr>
            <p:ph type="title"/>
          </p:nvPr>
        </p:nvSpPr>
        <p:spPr>
          <a:xfrm>
            <a:off x="457200" y="274638"/>
            <a:ext cx="8229600" cy="715962"/>
          </a:xfrm>
        </p:spPr>
        <p:txBody>
          <a:bodyPr/>
          <a:lstStyle/>
          <a:p>
            <a:r>
              <a:rPr lang="en-US" b="1" dirty="0" smtClean="0">
                <a:latin typeface="Times New Roman" pitchFamily="18" charset="0"/>
                <a:cs typeface="Times New Roman" pitchFamily="18" charset="0"/>
              </a:rPr>
              <a:t>Classification of turbines</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13</a:t>
            </a:fld>
            <a:endParaRPr kumimoji="0" lang="en-US"/>
          </a:p>
        </p:txBody>
      </p:sp>
      <p:sp>
        <p:nvSpPr>
          <p:cNvPr id="5" name="Footer Placeholder 4"/>
          <p:cNvSpPr>
            <a:spLocks noGrp="1"/>
          </p:cNvSpPr>
          <p:nvPr>
            <p:ph type="ftr" sz="quarter" idx="11"/>
          </p:nvPr>
        </p:nvSpPr>
        <p:spPr/>
        <p:txBody>
          <a:bodyPr/>
          <a:lstStyle/>
          <a:p>
            <a:pPr algn="r"/>
            <a:r>
              <a:rPr lang="en-GB" smtClean="0"/>
              <a:t>CIVIL Dept. BGSIT.</a:t>
            </a:r>
            <a:endParaRPr lang="en-GB" dirty="0"/>
          </a:p>
        </p:txBody>
      </p:sp>
    </p:spTree>
    <p:extLst>
      <p:ext uri="{BB962C8B-B14F-4D97-AF65-F5344CB8AC3E}">
        <p14:creationId xmlns:p14="http://schemas.microsoft.com/office/powerpoint/2010/main" xmlns="" val="18705732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457200" y="1143000"/>
            <a:ext cx="8229600" cy="5486400"/>
          </a:xfrm>
        </p:spPr>
        <p:txBody>
          <a:bodyPr/>
          <a:lstStyle/>
          <a:p>
            <a:r>
              <a:rPr lang="en-US" sz="2800" dirty="0" smtClean="0">
                <a:latin typeface="Times New Roman" pitchFamily="18" charset="0"/>
                <a:cs typeface="Times New Roman" pitchFamily="18" charset="0"/>
              </a:rPr>
              <a:t>Based on specific speed of turbines</a:t>
            </a:r>
          </a:p>
          <a:p>
            <a:pPr marL="465138" lvl="1" indent="-7938" algn="just">
              <a:buFontTx/>
              <a:buNone/>
            </a:pPr>
            <a:r>
              <a:rPr lang="en-US" sz="2400" dirty="0" smtClean="0">
                <a:latin typeface="Times New Roman" pitchFamily="18" charset="0"/>
                <a:cs typeface="Times New Roman" pitchFamily="18" charset="0"/>
              </a:rPr>
              <a:t>Specific speed of a turbine is defined as the speed of a geometrically similar turbine which produces a unit power when working under a unit head.</a:t>
            </a:r>
          </a:p>
          <a:p>
            <a:pPr marL="465138" lvl="1" indent="-7938" algn="just">
              <a:buFontTx/>
              <a:buNone/>
            </a:pPr>
            <a:r>
              <a:rPr lang="en-US" sz="2400" dirty="0" smtClean="0">
                <a:latin typeface="Times New Roman" pitchFamily="18" charset="0"/>
                <a:cs typeface="Times New Roman" pitchFamily="18" charset="0"/>
              </a:rPr>
              <a:t>The specific speed of </a:t>
            </a:r>
            <a:r>
              <a:rPr lang="en-US" sz="2400" dirty="0" err="1" smtClean="0">
                <a:latin typeface="Times New Roman" pitchFamily="18" charset="0"/>
                <a:cs typeface="Times New Roman" pitchFamily="18" charset="0"/>
              </a:rPr>
              <a:t>Pelton</a:t>
            </a:r>
            <a:r>
              <a:rPr lang="en-US" sz="2400" dirty="0" smtClean="0">
                <a:latin typeface="Times New Roman" pitchFamily="18" charset="0"/>
                <a:cs typeface="Times New Roman" pitchFamily="18" charset="0"/>
              </a:rPr>
              <a:t> turbine ranges between 8-30, Francis turbines have specific speed between 50-250, Specific speed of Kaplan lies between 250-850.</a:t>
            </a:r>
          </a:p>
          <a:p>
            <a:r>
              <a:rPr lang="en-US" sz="2800" dirty="0" smtClean="0">
                <a:latin typeface="Times New Roman" pitchFamily="18" charset="0"/>
                <a:cs typeface="Times New Roman" pitchFamily="18" charset="0"/>
              </a:rPr>
              <a:t>Based on disposition of shaft of runner</a:t>
            </a:r>
          </a:p>
          <a:p>
            <a:pPr marL="465138" lvl="1" indent="-7938" algn="just">
              <a:buFontTx/>
              <a:buNone/>
            </a:pPr>
            <a:r>
              <a:rPr lang="en-US" sz="2400" dirty="0" smtClean="0">
                <a:latin typeface="Times New Roman" pitchFamily="18" charset="0"/>
                <a:cs typeface="Times New Roman" pitchFamily="18" charset="0"/>
              </a:rPr>
              <a:t>Usually, </a:t>
            </a:r>
            <a:r>
              <a:rPr lang="en-US" sz="2400" dirty="0" err="1" smtClean="0">
                <a:latin typeface="Times New Roman" pitchFamily="18" charset="0"/>
                <a:cs typeface="Times New Roman" pitchFamily="18" charset="0"/>
              </a:rPr>
              <a:t>Pelton</a:t>
            </a:r>
            <a:r>
              <a:rPr lang="en-US" sz="2400" dirty="0" smtClean="0">
                <a:latin typeface="Times New Roman" pitchFamily="18" charset="0"/>
                <a:cs typeface="Times New Roman" pitchFamily="18" charset="0"/>
              </a:rPr>
              <a:t> turbines are setup with horizontal shafts, where as other types have vertical shafts.</a:t>
            </a:r>
          </a:p>
          <a:p>
            <a:pPr marL="465138" lvl="1" indent="-7938">
              <a:buFontTx/>
              <a:buNone/>
            </a:pPr>
            <a:endParaRPr lang="en-US" sz="2400" dirty="0" smtClean="0">
              <a:latin typeface="Times New Roman" pitchFamily="18" charset="0"/>
              <a:cs typeface="Times New Roman" pitchFamily="18" charset="0"/>
            </a:endParaRPr>
          </a:p>
        </p:txBody>
      </p:sp>
      <p:sp>
        <p:nvSpPr>
          <p:cNvPr id="13315" name="Rectangle 2"/>
          <p:cNvSpPr>
            <a:spLocks noGrp="1" noChangeArrowheads="1"/>
          </p:cNvSpPr>
          <p:nvPr>
            <p:ph type="title"/>
          </p:nvPr>
        </p:nvSpPr>
        <p:spPr>
          <a:xfrm>
            <a:off x="457200" y="274638"/>
            <a:ext cx="8229600" cy="868362"/>
          </a:xfrm>
        </p:spPr>
        <p:txBody>
          <a:bodyPr/>
          <a:lstStyle/>
          <a:p>
            <a:r>
              <a:rPr lang="en-US" b="1" dirty="0" smtClean="0">
                <a:latin typeface="Times New Roman" pitchFamily="18" charset="0"/>
                <a:cs typeface="Times New Roman" pitchFamily="18" charset="0"/>
              </a:rPr>
              <a:t>Classification of turbines</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14</a:t>
            </a:fld>
            <a:endParaRPr kumimoji="0" lang="en-US"/>
          </a:p>
        </p:txBody>
      </p:sp>
      <p:sp>
        <p:nvSpPr>
          <p:cNvPr id="5" name="Footer Placeholder 4"/>
          <p:cNvSpPr>
            <a:spLocks noGrp="1"/>
          </p:cNvSpPr>
          <p:nvPr>
            <p:ph type="ftr" sz="quarter" idx="11"/>
          </p:nvPr>
        </p:nvSpPr>
        <p:spPr/>
        <p:txBody>
          <a:bodyPr/>
          <a:lstStyle/>
          <a:p>
            <a:pPr algn="r"/>
            <a:r>
              <a:rPr lang="en-GB" smtClean="0"/>
              <a:t>CIVIL Dept. BGSIT.</a:t>
            </a:r>
            <a:endParaRPr lang="en-GB" dirty="0"/>
          </a:p>
        </p:txBody>
      </p:sp>
    </p:spTree>
    <p:extLst>
      <p:ext uri="{BB962C8B-B14F-4D97-AF65-F5344CB8AC3E}">
        <p14:creationId xmlns:p14="http://schemas.microsoft.com/office/powerpoint/2010/main" xmlns="" val="38825330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r>
              <a:rPr lang="en-US" sz="2800" dirty="0" smtClean="0">
                <a:latin typeface="Times New Roman" pitchFamily="18" charset="0"/>
                <a:cs typeface="Times New Roman" pitchFamily="18" charset="0"/>
              </a:rPr>
              <a:t>Heads</a:t>
            </a:r>
          </a:p>
          <a:p>
            <a:pPr>
              <a:buFontTx/>
              <a:buNone/>
            </a:pP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These are defined as below:     </a:t>
            </a:r>
          </a:p>
          <a:p>
            <a:pPr algn="just">
              <a:buFontTx/>
              <a:buNone/>
            </a:pPr>
            <a:r>
              <a:rPr lang="en-US" sz="2400" dirty="0" smtClean="0">
                <a:latin typeface="Times New Roman" pitchFamily="18" charset="0"/>
                <a:cs typeface="Times New Roman" pitchFamily="18" charset="0"/>
              </a:rPr>
              <a:t>    (a) Gross Head: Gross or total head is the difference between the headrace level and the tail race level when there is no flow.</a:t>
            </a:r>
          </a:p>
          <a:p>
            <a:pPr algn="just">
              <a:buFontTx/>
              <a:buNone/>
            </a:pPr>
            <a:r>
              <a:rPr lang="en-US" sz="2400" dirty="0" smtClean="0">
                <a:latin typeface="Times New Roman" pitchFamily="18" charset="0"/>
                <a:cs typeface="Times New Roman" pitchFamily="18" charset="0"/>
              </a:rPr>
              <a:t>    (b) Net Head: Net head or the effective head is the head available at the turbine inlet. This is less than the gross head, by an amount, equal to the friction losses occurring in the flow passage, from the reservoir to the turbine inlet.</a:t>
            </a:r>
          </a:p>
        </p:txBody>
      </p:sp>
      <p:sp>
        <p:nvSpPr>
          <p:cNvPr id="14338" name="Rectangle 2"/>
          <p:cNvSpPr>
            <a:spLocks noGrp="1" noChangeArrowheads="1"/>
          </p:cNvSpPr>
          <p:nvPr>
            <p:ph type="title"/>
          </p:nvPr>
        </p:nvSpPr>
        <p:spPr>
          <a:xfrm>
            <a:off x="457200" y="228600"/>
            <a:ext cx="8229600" cy="990600"/>
          </a:xfrm>
        </p:spPr>
        <p:txBody>
          <a:bodyPr>
            <a:noAutofit/>
          </a:bodyPr>
          <a:lstStyle/>
          <a:p>
            <a:r>
              <a:rPr lang="en-US" sz="3200" dirty="0" smtClean="0">
                <a:latin typeface="Times New Roman" pitchFamily="18" charset="0"/>
                <a:cs typeface="Times New Roman" pitchFamily="18" charset="0"/>
              </a:rPr>
              <a:t>Heads, Losses and Efficiencies of Hydraulic Turbines</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15</a:t>
            </a:fld>
            <a:endParaRPr kumimoji="0" lang="en-US"/>
          </a:p>
        </p:txBody>
      </p:sp>
      <p:sp>
        <p:nvSpPr>
          <p:cNvPr id="5" name="Footer Placeholder 4"/>
          <p:cNvSpPr>
            <a:spLocks noGrp="1"/>
          </p:cNvSpPr>
          <p:nvPr>
            <p:ph type="ftr" sz="quarter" idx="11"/>
          </p:nvPr>
        </p:nvSpPr>
        <p:spPr/>
        <p:txBody>
          <a:bodyPr/>
          <a:lstStyle/>
          <a:p>
            <a:pPr algn="r"/>
            <a:r>
              <a:rPr lang="en-GB" smtClean="0"/>
              <a:t>CIVIL Dept. BGSIT.</a:t>
            </a:r>
            <a:endParaRPr lang="en-GB" dirty="0"/>
          </a:p>
        </p:txBody>
      </p:sp>
    </p:spTree>
    <p:extLst>
      <p:ext uri="{BB962C8B-B14F-4D97-AF65-F5344CB8AC3E}">
        <p14:creationId xmlns:p14="http://schemas.microsoft.com/office/powerpoint/2010/main" xmlns="" val="22996312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57200" y="1371600"/>
            <a:ext cx="8229600" cy="4876800"/>
          </a:xfrm>
        </p:spPr>
        <p:txBody>
          <a:bodyPr>
            <a:normAutofit lnSpcReduction="10000"/>
          </a:bodyPr>
          <a:lstStyle/>
          <a:p>
            <a:r>
              <a:rPr lang="en-US" sz="2800" dirty="0" smtClean="0">
                <a:latin typeface="Times New Roman" pitchFamily="18" charset="0"/>
                <a:cs typeface="Times New Roman" pitchFamily="18" charset="0"/>
              </a:rPr>
              <a:t>Losses</a:t>
            </a:r>
          </a:p>
          <a:p>
            <a:pPr>
              <a:buFontTx/>
              <a:buNone/>
            </a:pP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Various types of losses that occur in a power plant are given below:     </a:t>
            </a:r>
          </a:p>
          <a:p>
            <a:pPr algn="just">
              <a:buFontTx/>
              <a:buNone/>
            </a:pPr>
            <a:r>
              <a:rPr lang="en-US" sz="2400" dirty="0" smtClean="0">
                <a:latin typeface="Times New Roman" pitchFamily="18" charset="0"/>
                <a:cs typeface="Times New Roman" pitchFamily="18" charset="0"/>
              </a:rPr>
              <a:t>    (a) Head loss in the penstock: This is the friction loss in the pipe of a penstock.</a:t>
            </a:r>
          </a:p>
          <a:p>
            <a:pPr algn="just">
              <a:buFontTx/>
              <a:buNone/>
            </a:pPr>
            <a:r>
              <a:rPr lang="en-US" sz="2400" dirty="0" smtClean="0">
                <a:latin typeface="Times New Roman" pitchFamily="18" charset="0"/>
                <a:cs typeface="Times New Roman" pitchFamily="18" charset="0"/>
              </a:rPr>
              <a:t>    (b) Head loss in the nozzle: In case of impulse turbines, there is head loss due to nozzle friction.</a:t>
            </a:r>
          </a:p>
          <a:p>
            <a:pPr algn="just">
              <a:buFontTx/>
              <a:buNone/>
            </a:pPr>
            <a:r>
              <a:rPr lang="en-US" sz="2400" dirty="0" smtClean="0">
                <a:latin typeface="Times New Roman" pitchFamily="18" charset="0"/>
                <a:cs typeface="Times New Roman" pitchFamily="18" charset="0"/>
              </a:rPr>
              <a:t>    (c) Hydraulic losses: In case of impulse turbines, these losses occur due to blade friction, eddy formation and kinetic energy of the leaving water. In a reaction turbine, apart from above losses, losses due to friction in the draft tube and disc friction also occur.</a:t>
            </a:r>
          </a:p>
        </p:txBody>
      </p:sp>
      <p:sp>
        <p:nvSpPr>
          <p:cNvPr id="15362" name="Rectangle 2"/>
          <p:cNvSpPr>
            <a:spLocks noGrp="1" noChangeArrowheads="1"/>
          </p:cNvSpPr>
          <p:nvPr>
            <p:ph type="title"/>
          </p:nvPr>
        </p:nvSpPr>
        <p:spPr>
          <a:xfrm>
            <a:off x="457200" y="274638"/>
            <a:ext cx="8229600" cy="1020762"/>
          </a:xfrm>
        </p:spPr>
        <p:txBody>
          <a:bodyPr>
            <a:normAutofit fontScale="90000"/>
          </a:bodyPr>
          <a:lstStyle/>
          <a:p>
            <a:r>
              <a:rPr lang="en-US" sz="4000" b="1" dirty="0" smtClean="0">
                <a:latin typeface="Times New Roman" pitchFamily="18" charset="0"/>
                <a:cs typeface="Times New Roman" pitchFamily="18" charset="0"/>
              </a:rPr>
              <a:t>Heads, Losses and Efficiencies of Hydraulic Turbines</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16</a:t>
            </a:fld>
            <a:endParaRPr kumimoji="0" lang="en-US"/>
          </a:p>
        </p:txBody>
      </p:sp>
      <p:sp>
        <p:nvSpPr>
          <p:cNvPr id="5" name="Footer Placeholder 4"/>
          <p:cNvSpPr>
            <a:spLocks noGrp="1"/>
          </p:cNvSpPr>
          <p:nvPr>
            <p:ph type="ftr" sz="quarter" idx="11"/>
          </p:nvPr>
        </p:nvSpPr>
        <p:spPr/>
        <p:txBody>
          <a:bodyPr/>
          <a:lstStyle/>
          <a:p>
            <a:pPr algn="r"/>
            <a:r>
              <a:rPr lang="en-GB" smtClean="0"/>
              <a:t>CIVIL Dept. BGSIT.</a:t>
            </a:r>
            <a:endParaRPr lang="en-GB" dirty="0"/>
          </a:p>
        </p:txBody>
      </p:sp>
    </p:spTree>
    <p:extLst>
      <p:ext uri="{BB962C8B-B14F-4D97-AF65-F5344CB8AC3E}">
        <p14:creationId xmlns:p14="http://schemas.microsoft.com/office/powerpoint/2010/main" xmlns="" val="15887954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1219200"/>
            <a:ext cx="8229600" cy="5334000"/>
          </a:xfrm>
        </p:spPr>
        <p:txBody>
          <a:bodyPr/>
          <a:lstStyle/>
          <a:p>
            <a:pPr algn="just">
              <a:buFontTx/>
              <a:buNone/>
            </a:pP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(d) Leakage losses: In case of impulse turbines, whole of the water may not be striking the buckets and therefore some of the water power may go waste. In a reaction turbine, some of the water may be passing through the clearance between the casing and the runner without striking the blades and thus not doing any work. These losses are called leakage losses.</a:t>
            </a:r>
          </a:p>
          <a:p>
            <a:pPr algn="just">
              <a:buFontTx/>
              <a:buNone/>
            </a:pPr>
            <a:r>
              <a:rPr lang="en-US" sz="2400" dirty="0" smtClean="0">
                <a:latin typeface="Times New Roman" pitchFamily="18" charset="0"/>
                <a:cs typeface="Times New Roman" pitchFamily="18" charset="0"/>
              </a:rPr>
              <a:t>    (e) Mechanical losses: The power produced by the runner is not available as useful work of the shaft because some power may be lost in bearing friction as mechanical losses.</a:t>
            </a:r>
          </a:p>
          <a:p>
            <a:pPr algn="just">
              <a:buFontTx/>
              <a:buNone/>
            </a:pPr>
            <a:r>
              <a:rPr lang="en-US" sz="2400" dirty="0" smtClean="0">
                <a:latin typeface="Times New Roman" pitchFamily="18" charset="0"/>
                <a:cs typeface="Times New Roman" pitchFamily="18" charset="0"/>
              </a:rPr>
              <a:t>     f) Generator losses: Due to generator loss, power produced by the generator is still lesser than the power obtained at the shaft output.</a:t>
            </a:r>
          </a:p>
        </p:txBody>
      </p:sp>
      <p:sp>
        <p:nvSpPr>
          <p:cNvPr id="16386" name="Rectangle 2"/>
          <p:cNvSpPr>
            <a:spLocks noGrp="1" noChangeArrowheads="1"/>
          </p:cNvSpPr>
          <p:nvPr>
            <p:ph type="title"/>
          </p:nvPr>
        </p:nvSpPr>
        <p:spPr>
          <a:xfrm>
            <a:off x="457200" y="274638"/>
            <a:ext cx="8229600" cy="868362"/>
          </a:xfrm>
        </p:spPr>
        <p:txBody>
          <a:bodyPr>
            <a:noAutofit/>
          </a:bodyPr>
          <a:lstStyle/>
          <a:p>
            <a:r>
              <a:rPr lang="en-US" sz="3200" b="1" dirty="0" smtClean="0">
                <a:latin typeface="Times New Roman" pitchFamily="18" charset="0"/>
                <a:cs typeface="Times New Roman" pitchFamily="18" charset="0"/>
              </a:rPr>
              <a:t>Heads, Losses and Efficiencies of Hydraulic Turbines</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17</a:t>
            </a:fld>
            <a:endParaRPr kumimoji="0" lang="en-US"/>
          </a:p>
        </p:txBody>
      </p:sp>
      <p:sp>
        <p:nvSpPr>
          <p:cNvPr id="5" name="Footer Placeholder 4"/>
          <p:cNvSpPr>
            <a:spLocks noGrp="1"/>
          </p:cNvSpPr>
          <p:nvPr>
            <p:ph type="ftr" sz="quarter" idx="11"/>
          </p:nvPr>
        </p:nvSpPr>
        <p:spPr/>
        <p:txBody>
          <a:bodyPr/>
          <a:lstStyle/>
          <a:p>
            <a:pPr algn="r"/>
            <a:r>
              <a:rPr lang="en-GB" smtClean="0"/>
              <a:t>CIVIL Dept. BGSIT.</a:t>
            </a:r>
            <a:endParaRPr lang="en-GB" dirty="0"/>
          </a:p>
        </p:txBody>
      </p:sp>
    </p:spTree>
    <p:extLst>
      <p:ext uri="{BB962C8B-B14F-4D97-AF65-F5344CB8AC3E}">
        <p14:creationId xmlns:p14="http://schemas.microsoft.com/office/powerpoint/2010/main" xmlns="" val="27761008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1371600"/>
            <a:ext cx="8229600" cy="4876800"/>
          </a:xfrm>
        </p:spPr>
        <p:txBody>
          <a:bodyPr/>
          <a:lstStyle/>
          <a:p>
            <a:r>
              <a:rPr lang="en-US" sz="2800" dirty="0" smtClean="0">
                <a:latin typeface="Times New Roman" pitchFamily="18" charset="0"/>
                <a:cs typeface="Times New Roman" pitchFamily="18" charset="0"/>
              </a:rPr>
              <a:t>Efficiencies</a:t>
            </a:r>
          </a:p>
          <a:p>
            <a:pPr>
              <a:buFontTx/>
              <a:buNone/>
            </a:pPr>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Various types of efficiencies are defined as under:     </a:t>
            </a:r>
          </a:p>
          <a:p>
            <a:pPr algn="just">
              <a:buFontTx/>
              <a:buNone/>
            </a:pPr>
            <a:r>
              <a:rPr lang="en-US" sz="2400" dirty="0" smtClean="0">
                <a:latin typeface="Times New Roman" pitchFamily="18" charset="0"/>
                <a:cs typeface="Times New Roman" pitchFamily="18" charset="0"/>
              </a:rPr>
              <a:t>    (a) Hydraulic efficiency: It is the ratio of the power developed by the runner to the actual power supplied by water to the runner. It takes into account the hydraulic losses occurring in the turbine</a:t>
            </a:r>
          </a:p>
          <a:p>
            <a:pPr algn="just">
              <a:buFontTx/>
              <a:buNone/>
            </a:pP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η</a:t>
            </a:r>
            <a:r>
              <a:rPr lang="en-US" sz="2400" baseline="-25000" dirty="0" smtClean="0">
                <a:latin typeface="Times New Roman" pitchFamily="18" charset="0"/>
                <a:cs typeface="Times New Roman" pitchFamily="18" charset="0"/>
              </a:rPr>
              <a:t>h</a:t>
            </a:r>
            <a:r>
              <a:rPr lang="en-US" sz="2400" dirty="0" smtClean="0">
                <a:latin typeface="Times New Roman" pitchFamily="18" charset="0"/>
                <a:cs typeface="Times New Roman" pitchFamily="18" charset="0"/>
              </a:rPr>
              <a:t> = Runner output / Actual power supplied to runner</a:t>
            </a:r>
          </a:p>
          <a:p>
            <a:pPr algn="just">
              <a:buFontTx/>
              <a:buNone/>
            </a:pPr>
            <a:r>
              <a:rPr lang="en-US" sz="2400" dirty="0" smtClean="0">
                <a:latin typeface="Times New Roman" pitchFamily="18" charset="0"/>
                <a:cs typeface="Times New Roman" pitchFamily="18" charset="0"/>
              </a:rPr>
              <a:t>         = Runner output / (</a:t>
            </a:r>
            <a:r>
              <a:rPr lang="el-GR" sz="2400" dirty="0" smtClean="0">
                <a:latin typeface="Times New Roman" pitchFamily="18" charset="0"/>
                <a:cs typeface="Times New Roman" pitchFamily="18" charset="0"/>
              </a:rPr>
              <a:t>ρ</a:t>
            </a:r>
            <a:r>
              <a:rPr lang="en-US" sz="2400" dirty="0" err="1" smtClean="0">
                <a:latin typeface="Times New Roman" pitchFamily="18" charset="0"/>
                <a:cs typeface="Times New Roman" pitchFamily="18" charset="0"/>
              </a:rPr>
              <a:t>QgH</a:t>
            </a:r>
            <a:r>
              <a:rPr lang="en-US" sz="2400" dirty="0" smtClean="0">
                <a:latin typeface="Times New Roman" pitchFamily="18" charset="0"/>
                <a:cs typeface="Times New Roman" pitchFamily="18" charset="0"/>
              </a:rPr>
              <a:t>)</a:t>
            </a:r>
          </a:p>
          <a:p>
            <a:pPr algn="just">
              <a:buFontTx/>
              <a:buNone/>
            </a:pPr>
            <a:r>
              <a:rPr lang="en-US" sz="2400" dirty="0" smtClean="0">
                <a:latin typeface="Times New Roman" pitchFamily="18" charset="0"/>
                <a:cs typeface="Times New Roman" pitchFamily="18" charset="0"/>
              </a:rPr>
              <a:t>   Where, Q = Quantity of water actually striking the runner blades</a:t>
            </a:r>
          </a:p>
          <a:p>
            <a:pPr algn="just">
              <a:buFontTx/>
              <a:buNone/>
            </a:pPr>
            <a:r>
              <a:rPr lang="en-US" sz="2400" dirty="0" smtClean="0">
                <a:latin typeface="Times New Roman" pitchFamily="18" charset="0"/>
                <a:cs typeface="Times New Roman" pitchFamily="18" charset="0"/>
              </a:rPr>
              <a:t>     H = Net head available at the turbine inlet</a:t>
            </a:r>
          </a:p>
        </p:txBody>
      </p:sp>
      <p:sp>
        <p:nvSpPr>
          <p:cNvPr id="17410" name="Rectangle 2"/>
          <p:cNvSpPr>
            <a:spLocks noGrp="1" noChangeArrowheads="1"/>
          </p:cNvSpPr>
          <p:nvPr>
            <p:ph type="title"/>
          </p:nvPr>
        </p:nvSpPr>
        <p:spPr>
          <a:xfrm>
            <a:off x="457200" y="274638"/>
            <a:ext cx="8229600" cy="1020762"/>
          </a:xfrm>
        </p:spPr>
        <p:txBody>
          <a:bodyPr>
            <a:normAutofit fontScale="90000"/>
          </a:bodyPr>
          <a:lstStyle/>
          <a:p>
            <a:r>
              <a:rPr lang="en-US" sz="4000" b="1" dirty="0" smtClean="0">
                <a:latin typeface="Times New Roman" pitchFamily="18" charset="0"/>
                <a:cs typeface="Times New Roman" pitchFamily="18" charset="0"/>
              </a:rPr>
              <a:t>Heads, Losses and Efficiencies of Hydraulic Turbines</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18</a:t>
            </a:fld>
            <a:endParaRPr kumimoji="0" lang="en-US"/>
          </a:p>
        </p:txBody>
      </p:sp>
      <p:sp>
        <p:nvSpPr>
          <p:cNvPr id="5" name="Footer Placeholder 4"/>
          <p:cNvSpPr>
            <a:spLocks noGrp="1"/>
          </p:cNvSpPr>
          <p:nvPr>
            <p:ph type="ftr" sz="quarter" idx="11"/>
          </p:nvPr>
        </p:nvSpPr>
        <p:spPr/>
        <p:txBody>
          <a:bodyPr/>
          <a:lstStyle/>
          <a:p>
            <a:pPr algn="r"/>
            <a:r>
              <a:rPr lang="en-GB" smtClean="0"/>
              <a:t>CIVIL Dept. BGSIT.</a:t>
            </a:r>
            <a:endParaRPr lang="en-GB" dirty="0"/>
          </a:p>
        </p:txBody>
      </p:sp>
    </p:spTree>
    <p:extLst>
      <p:ext uri="{BB962C8B-B14F-4D97-AF65-F5344CB8AC3E}">
        <p14:creationId xmlns:p14="http://schemas.microsoft.com/office/powerpoint/2010/main" xmlns="" val="39978298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57200" y="1371600"/>
            <a:ext cx="8229600" cy="4876800"/>
          </a:xfrm>
        </p:spPr>
        <p:txBody>
          <a:bodyPr>
            <a:normAutofit lnSpcReduction="10000"/>
          </a:bodyPr>
          <a:lstStyle/>
          <a:p>
            <a:r>
              <a:rPr lang="en-US" sz="2800" dirty="0" smtClean="0">
                <a:latin typeface="Times New Roman" pitchFamily="18" charset="0"/>
                <a:cs typeface="Times New Roman" pitchFamily="18" charset="0"/>
              </a:rPr>
              <a:t>Efficiencies</a:t>
            </a:r>
          </a:p>
          <a:p>
            <a:pPr algn="just">
              <a:buFontTx/>
              <a:buNone/>
            </a:pPr>
            <a:r>
              <a:rPr lang="en-US" sz="2400" dirty="0" smtClean="0">
                <a:latin typeface="Times New Roman" pitchFamily="18" charset="0"/>
                <a:cs typeface="Times New Roman" pitchFamily="18" charset="0"/>
              </a:rPr>
              <a:t>    (b) Volumetric efficiency: It is the ratio of the actual quantity of water striking the runner blades to the quantity supplied to the turbine. It takes into account the volumetric losses.</a:t>
            </a:r>
          </a:p>
          <a:p>
            <a:pPr algn="just">
              <a:buFontTx/>
              <a:buNone/>
            </a:pPr>
            <a:r>
              <a:rPr lang="en-US" sz="2400" dirty="0" smtClean="0">
                <a:latin typeface="Times New Roman" pitchFamily="18" charset="0"/>
                <a:cs typeface="Times New Roman" pitchFamily="18" charset="0"/>
              </a:rPr>
              <a:t>    Let  ∆Q = Quantity of water leaking or not striking the    runner blades </a:t>
            </a:r>
          </a:p>
          <a:p>
            <a:pPr algn="just">
              <a:buFontTx/>
              <a:buNone/>
            </a:pP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η</a:t>
            </a:r>
            <a:r>
              <a:rPr lang="en-US" sz="2400" baseline="-25000" dirty="0" smtClean="0">
                <a:latin typeface="Times New Roman" pitchFamily="18" charset="0"/>
                <a:cs typeface="Times New Roman" pitchFamily="18" charset="0"/>
              </a:rPr>
              <a:t>v</a:t>
            </a:r>
            <a:r>
              <a:rPr lang="en-US" sz="2400" dirty="0" smtClean="0">
                <a:latin typeface="Times New Roman" pitchFamily="18" charset="0"/>
                <a:cs typeface="Times New Roman" pitchFamily="18" charset="0"/>
              </a:rPr>
              <a:t>  = Q / (Q+ ∆Q)</a:t>
            </a:r>
          </a:p>
          <a:p>
            <a:pPr algn="just">
              <a:buFontTx/>
              <a:buNone/>
            </a:pPr>
            <a:r>
              <a:rPr lang="en-US" sz="2400" dirty="0" smtClean="0">
                <a:latin typeface="Times New Roman" pitchFamily="18" charset="0"/>
                <a:cs typeface="Times New Roman" pitchFamily="18" charset="0"/>
              </a:rPr>
              <a:t>     (c) Mechanical efficiency: The ratio of the shaft output to the runner output is called the mechanical efficiency and it accounts for the mechanical losses.</a:t>
            </a:r>
          </a:p>
          <a:p>
            <a:pPr algn="just">
              <a:buFontTx/>
              <a:buNone/>
            </a:pP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η</a:t>
            </a:r>
            <a:r>
              <a:rPr lang="en-US" sz="2400" baseline="-25000" dirty="0" smtClean="0">
                <a:latin typeface="Times New Roman" pitchFamily="18" charset="0"/>
                <a:cs typeface="Times New Roman" pitchFamily="18" charset="0"/>
              </a:rPr>
              <a:t>m</a:t>
            </a:r>
            <a:r>
              <a:rPr lang="en-US" sz="2400" dirty="0" smtClean="0">
                <a:latin typeface="Times New Roman" pitchFamily="18" charset="0"/>
                <a:cs typeface="Times New Roman" pitchFamily="18" charset="0"/>
              </a:rPr>
              <a:t>  = Shaft output / Runner output</a:t>
            </a:r>
          </a:p>
          <a:p>
            <a:pPr algn="just">
              <a:buFontTx/>
              <a:buNone/>
            </a:pPr>
            <a:r>
              <a:rPr lang="en-US" sz="2400" dirty="0" smtClean="0">
                <a:latin typeface="Times New Roman" pitchFamily="18" charset="0"/>
                <a:cs typeface="Times New Roman" pitchFamily="18" charset="0"/>
              </a:rPr>
              <a:t>          </a:t>
            </a:r>
          </a:p>
        </p:txBody>
      </p:sp>
      <p:sp>
        <p:nvSpPr>
          <p:cNvPr id="18434" name="Rectangle 2"/>
          <p:cNvSpPr>
            <a:spLocks noGrp="1" noChangeArrowheads="1"/>
          </p:cNvSpPr>
          <p:nvPr>
            <p:ph type="title"/>
          </p:nvPr>
        </p:nvSpPr>
        <p:spPr>
          <a:xfrm>
            <a:off x="457200" y="274638"/>
            <a:ext cx="8229600" cy="1020762"/>
          </a:xfrm>
        </p:spPr>
        <p:txBody>
          <a:bodyPr>
            <a:normAutofit fontScale="90000"/>
          </a:bodyPr>
          <a:lstStyle/>
          <a:p>
            <a:r>
              <a:rPr lang="en-US" sz="4000" b="1" dirty="0" smtClean="0">
                <a:latin typeface="Times New Roman" pitchFamily="18" charset="0"/>
                <a:cs typeface="Times New Roman" pitchFamily="18" charset="0"/>
              </a:rPr>
              <a:t>Heads, Losses and Efficiencies of Hydraulic Turbines</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19</a:t>
            </a:fld>
            <a:endParaRPr kumimoji="0" lang="en-US"/>
          </a:p>
        </p:txBody>
      </p:sp>
      <p:sp>
        <p:nvSpPr>
          <p:cNvPr id="5" name="Footer Placeholder 4"/>
          <p:cNvSpPr>
            <a:spLocks noGrp="1"/>
          </p:cNvSpPr>
          <p:nvPr>
            <p:ph type="ftr" sz="quarter" idx="11"/>
          </p:nvPr>
        </p:nvSpPr>
        <p:spPr/>
        <p:txBody>
          <a:bodyPr/>
          <a:lstStyle/>
          <a:p>
            <a:pPr algn="r"/>
            <a:r>
              <a:rPr lang="en-GB" smtClean="0"/>
              <a:t>CIVIL Dept. BGSIT.</a:t>
            </a:r>
            <a:endParaRPr lang="en-GB" dirty="0"/>
          </a:p>
        </p:txBody>
      </p:sp>
    </p:spTree>
    <p:extLst>
      <p:ext uri="{BB962C8B-B14F-4D97-AF65-F5344CB8AC3E}">
        <p14:creationId xmlns:p14="http://schemas.microsoft.com/office/powerpoint/2010/main" xmlns="" val="2890815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438400"/>
            <a:ext cx="7620000" cy="2133600"/>
          </a:xfrm>
        </p:spPr>
        <p:txBody>
          <a:bodyPr/>
          <a:lstStyle/>
          <a:p>
            <a:pPr algn="ctr"/>
            <a:r>
              <a:rPr lang="en-US" b="1" dirty="0" smtClean="0">
                <a:latin typeface="Times New Roman" pitchFamily="18" charset="0"/>
                <a:cs typeface="Times New Roman" pitchFamily="18" charset="0"/>
              </a:rPr>
              <a:t>Unit 5:</a:t>
            </a:r>
            <a:r>
              <a:rPr lang="en-US" dirty="0" smtClean="0"/>
              <a:t/>
            </a:r>
            <a:br>
              <a:rPr lang="en-US" dirty="0" smtClean="0"/>
            </a:br>
            <a:r>
              <a:rPr lang="en-US" b="1" dirty="0" smtClean="0">
                <a:latin typeface="Times New Roman" pitchFamily="18" charset="0"/>
                <a:cs typeface="Times New Roman" pitchFamily="18" charset="0"/>
              </a:rPr>
              <a:t>PELTON WHEEL</a:t>
            </a:r>
            <a:endParaRPr lang="en-US" sz="3200" b="1" dirty="0">
              <a:latin typeface="Times New Roman" pitchFamily="18" charset="0"/>
              <a:cs typeface="Times New Roman" pitchFamily="18" charset="0"/>
            </a:endParaRPr>
          </a:p>
        </p:txBody>
      </p:sp>
      <p:sp>
        <p:nvSpPr>
          <p:cNvPr id="3" name="Subtitle 2"/>
          <p:cNvSpPr>
            <a:spLocks noGrp="1"/>
          </p:cNvSpPr>
          <p:nvPr>
            <p:ph type="subTitle" idx="1"/>
          </p:nvPr>
        </p:nvSpPr>
        <p:spPr>
          <a:xfrm>
            <a:off x="609600" y="5181600"/>
            <a:ext cx="6705600" cy="533400"/>
          </a:xfrm>
        </p:spPr>
        <p:txBody>
          <a:bodyPr/>
          <a:lstStyle/>
          <a:p>
            <a:endParaRPr lang="en-US"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3"/>
          <p:cNvSpPr>
            <a:spLocks noGrp="1" noChangeArrowheads="1"/>
          </p:cNvSpPr>
          <p:nvPr>
            <p:ph idx="1"/>
          </p:nvPr>
        </p:nvSpPr>
        <p:spPr>
          <a:xfrm>
            <a:off x="457200" y="1371600"/>
            <a:ext cx="8229600" cy="5105400"/>
          </a:xfrm>
        </p:spPr>
        <p:txBody>
          <a:bodyPr>
            <a:normAutofit fontScale="77500" lnSpcReduction="20000"/>
          </a:bodyPr>
          <a:lstStyle/>
          <a:p>
            <a:r>
              <a:rPr lang="en-US" sz="2800" dirty="0" smtClean="0">
                <a:latin typeface="Times New Roman" pitchFamily="18" charset="0"/>
                <a:cs typeface="Times New Roman" pitchFamily="18" charset="0"/>
              </a:rPr>
              <a:t>Efficiencies</a:t>
            </a:r>
          </a:p>
          <a:p>
            <a:pPr algn="just">
              <a:buFontTx/>
              <a:buNone/>
            </a:pPr>
            <a:r>
              <a:rPr lang="en-US" sz="2400" dirty="0" smtClean="0">
                <a:latin typeface="Times New Roman" pitchFamily="18" charset="0"/>
                <a:cs typeface="Times New Roman" pitchFamily="18" charset="0"/>
              </a:rPr>
              <a:t>    (d) Overall efficiency: Ratio of shaft output to the net power available at the turbine inlet gives overall efficiency of the turbine</a:t>
            </a:r>
          </a:p>
          <a:p>
            <a:pPr algn="just">
              <a:buFontTx/>
              <a:buNone/>
            </a:pPr>
            <a:r>
              <a:rPr lang="en-US" sz="2400" dirty="0" smtClean="0">
                <a:latin typeface="Times New Roman" pitchFamily="18" charset="0"/>
                <a:cs typeface="Times New Roman" pitchFamily="18" charset="0"/>
              </a:rPr>
              <a:t>     </a:t>
            </a:r>
            <a:r>
              <a:rPr lang="el-GR" sz="2400" dirty="0" smtClean="0">
                <a:latin typeface="Times New Roman" pitchFamily="18" charset="0"/>
                <a:cs typeface="Times New Roman" pitchFamily="18" charset="0"/>
              </a:rPr>
              <a:t>η</a:t>
            </a:r>
            <a:r>
              <a:rPr lang="en-US" sz="2400" baseline="-25000" dirty="0" smtClean="0">
                <a:latin typeface="Times New Roman" pitchFamily="18" charset="0"/>
                <a:cs typeface="Times New Roman" pitchFamily="18" charset="0"/>
              </a:rPr>
              <a:t>m</a:t>
            </a:r>
            <a:r>
              <a:rPr lang="en-US" sz="2400" dirty="0" smtClean="0">
                <a:latin typeface="Times New Roman" pitchFamily="18" charset="0"/>
                <a:cs typeface="Times New Roman" pitchFamily="18" charset="0"/>
              </a:rPr>
              <a:t>  = Shaft output / Net power available</a:t>
            </a:r>
          </a:p>
          <a:p>
            <a:pPr algn="just">
              <a:buFontTx/>
              <a:buNone/>
            </a:pPr>
            <a:endParaRPr lang="en-US" sz="2400" dirty="0" smtClean="0">
              <a:latin typeface="Times New Roman" pitchFamily="18" charset="0"/>
              <a:cs typeface="Times New Roman" pitchFamily="18" charset="0"/>
            </a:endParaRPr>
          </a:p>
          <a:p>
            <a:pPr algn="just">
              <a:buFontTx/>
              <a:buNone/>
            </a:pPr>
            <a:endParaRPr lang="en-US" sz="2400" dirty="0" smtClean="0">
              <a:latin typeface="Times New Roman" pitchFamily="18" charset="0"/>
              <a:cs typeface="Times New Roman" pitchFamily="18" charset="0"/>
            </a:endParaRPr>
          </a:p>
          <a:p>
            <a:pPr algn="just">
              <a:buFontTx/>
              <a:buNone/>
            </a:pPr>
            <a:endParaRPr lang="en-US" sz="2400" dirty="0" smtClean="0">
              <a:latin typeface="Times New Roman" pitchFamily="18" charset="0"/>
              <a:cs typeface="Times New Roman" pitchFamily="18" charset="0"/>
            </a:endParaRPr>
          </a:p>
          <a:p>
            <a:pPr algn="just">
              <a:buFontTx/>
              <a:buNone/>
            </a:pPr>
            <a:endParaRPr lang="en-US" sz="2400" dirty="0" smtClean="0">
              <a:latin typeface="Times New Roman" pitchFamily="18" charset="0"/>
              <a:cs typeface="Times New Roman" pitchFamily="18" charset="0"/>
            </a:endParaRPr>
          </a:p>
          <a:p>
            <a:pPr algn="just">
              <a:buFontTx/>
              <a:buNone/>
            </a:pPr>
            <a:endParaRPr lang="en-US" sz="2400" dirty="0" smtClean="0">
              <a:latin typeface="Times New Roman" pitchFamily="18" charset="0"/>
              <a:cs typeface="Times New Roman" pitchFamily="18" charset="0"/>
            </a:endParaRPr>
          </a:p>
          <a:p>
            <a:pPr algn="just">
              <a:buFontTx/>
              <a:buNone/>
            </a:pPr>
            <a:r>
              <a:rPr lang="en-US" sz="2400" dirty="0" smtClean="0">
                <a:latin typeface="Times New Roman" pitchFamily="18" charset="0"/>
                <a:cs typeface="Times New Roman" pitchFamily="18" charset="0"/>
              </a:rPr>
              <a:t>    </a:t>
            </a:r>
          </a:p>
          <a:p>
            <a:pPr algn="just">
              <a:buFontTx/>
              <a:buNone/>
            </a:pPr>
            <a:endParaRPr lang="en-US" sz="2400" dirty="0" smtClean="0">
              <a:latin typeface="Times New Roman" pitchFamily="18" charset="0"/>
              <a:cs typeface="Times New Roman" pitchFamily="18" charset="0"/>
            </a:endParaRPr>
          </a:p>
          <a:p>
            <a:pPr algn="just">
              <a:buNone/>
            </a:pPr>
            <a:r>
              <a:rPr lang="en-US" dirty="0">
                <a:latin typeface="Times New Roman" pitchFamily="18" charset="0"/>
                <a:cs typeface="Times New Roman" pitchFamily="18" charset="0"/>
              </a:rPr>
              <a:t>Thus all the three types of losses, mechanical, hydraulic and volumetric have been taken into account.</a:t>
            </a:r>
          </a:p>
          <a:p>
            <a:pPr algn="just">
              <a:buFontTx/>
              <a:buNone/>
            </a:pPr>
            <a:endParaRPr lang="en-US" sz="2400" dirty="0" smtClean="0">
              <a:latin typeface="Times New Roman" pitchFamily="18" charset="0"/>
              <a:cs typeface="Times New Roman" pitchFamily="18" charset="0"/>
            </a:endParaRPr>
          </a:p>
          <a:p>
            <a:pPr algn="just">
              <a:buFontTx/>
              <a:buNone/>
            </a:pPr>
            <a:r>
              <a:rPr lang="en-US" sz="2400" dirty="0" smtClean="0">
                <a:latin typeface="Times New Roman" pitchFamily="18" charset="0"/>
                <a:cs typeface="Times New Roman" pitchFamily="18" charset="0"/>
              </a:rPr>
              <a:t>            </a:t>
            </a:r>
          </a:p>
          <a:p>
            <a:pPr algn="just">
              <a:buFontTx/>
              <a:buNone/>
            </a:pPr>
            <a:r>
              <a:rPr lang="en-US" sz="2400" dirty="0" smtClean="0">
                <a:latin typeface="Times New Roman" pitchFamily="18" charset="0"/>
                <a:cs typeface="Times New Roman" pitchFamily="18" charset="0"/>
              </a:rPr>
              <a:t>       </a:t>
            </a:r>
          </a:p>
          <a:p>
            <a:pPr algn="just">
              <a:buFontTx/>
              <a:buNone/>
            </a:pPr>
            <a:r>
              <a:rPr lang="en-US" sz="2400" dirty="0" smtClean="0">
                <a:latin typeface="Times New Roman" pitchFamily="18" charset="0"/>
                <a:cs typeface="Times New Roman" pitchFamily="18" charset="0"/>
              </a:rPr>
              <a:t>          </a:t>
            </a:r>
          </a:p>
        </p:txBody>
      </p:sp>
      <p:sp>
        <p:nvSpPr>
          <p:cNvPr id="1029" name="Rectangle 2"/>
          <p:cNvSpPr>
            <a:spLocks noGrp="1" noChangeArrowheads="1"/>
          </p:cNvSpPr>
          <p:nvPr>
            <p:ph type="title"/>
          </p:nvPr>
        </p:nvSpPr>
        <p:spPr>
          <a:xfrm>
            <a:off x="457200" y="274638"/>
            <a:ext cx="8229600" cy="1020762"/>
          </a:xfrm>
        </p:spPr>
        <p:txBody>
          <a:bodyPr>
            <a:normAutofit fontScale="90000"/>
          </a:bodyPr>
          <a:lstStyle/>
          <a:p>
            <a:r>
              <a:rPr lang="en-US" sz="4000" b="1" dirty="0" smtClean="0">
                <a:latin typeface="Times New Roman" pitchFamily="18" charset="0"/>
                <a:cs typeface="Times New Roman" pitchFamily="18" charset="0"/>
              </a:rPr>
              <a:t>Heads, Losses and Efficiencies of Hydraulic Turbines</a:t>
            </a:r>
          </a:p>
        </p:txBody>
      </p:sp>
      <p:graphicFrame>
        <p:nvGraphicFramePr>
          <p:cNvPr id="1026" name="Object 4"/>
          <p:cNvGraphicFramePr>
            <a:graphicFrameLocks noChangeAspect="1"/>
          </p:cNvGraphicFramePr>
          <p:nvPr>
            <p:extLst>
              <p:ext uri="{D42A27DB-BD31-4B8C-83A1-F6EECF244321}">
                <p14:modId xmlns:p14="http://schemas.microsoft.com/office/powerpoint/2010/main" xmlns="" val="2626470030"/>
              </p:ext>
            </p:extLst>
          </p:nvPr>
        </p:nvGraphicFramePr>
        <p:xfrm>
          <a:off x="1371600" y="2667000"/>
          <a:ext cx="3392488" cy="838200"/>
        </p:xfrm>
        <a:graphic>
          <a:graphicData uri="http://schemas.openxmlformats.org/presentationml/2006/ole">
            <p:oleObj spid="_x0000_s1110" name="Equation" r:id="rId3" imgW="1244600" imgH="419100" progId="Equation.3">
              <p:embed/>
            </p:oleObj>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xmlns="" val="3245473058"/>
              </p:ext>
            </p:extLst>
          </p:nvPr>
        </p:nvGraphicFramePr>
        <p:xfrm>
          <a:off x="1066800" y="3505200"/>
          <a:ext cx="6127750" cy="838200"/>
        </p:xfrm>
        <a:graphic>
          <a:graphicData uri="http://schemas.openxmlformats.org/presentationml/2006/ole">
            <p:oleObj spid="_x0000_s1111" name="Equation" r:id="rId4" imgW="2971800" imgH="419100" progId="Equation.3">
              <p:embed/>
            </p:oleObj>
          </a:graphicData>
        </a:graphic>
      </p:graphicFrame>
      <p:graphicFrame>
        <p:nvGraphicFramePr>
          <p:cNvPr id="1028" name="Object 4"/>
          <p:cNvGraphicFramePr>
            <a:graphicFrameLocks noChangeAspect="1"/>
          </p:cNvGraphicFramePr>
          <p:nvPr>
            <p:extLst>
              <p:ext uri="{D42A27DB-BD31-4B8C-83A1-F6EECF244321}">
                <p14:modId xmlns:p14="http://schemas.microsoft.com/office/powerpoint/2010/main" xmlns="" val="122768927"/>
              </p:ext>
            </p:extLst>
          </p:nvPr>
        </p:nvGraphicFramePr>
        <p:xfrm>
          <a:off x="3124200" y="5638800"/>
          <a:ext cx="2667000" cy="457200"/>
        </p:xfrm>
        <a:graphic>
          <a:graphicData uri="http://schemas.openxmlformats.org/presentationml/2006/ole">
            <p:oleObj spid="_x0000_s1112" name="Equation" r:id="rId5" imgW="1002865" imgH="228501" progId="Equation.3">
              <p:embed/>
            </p:oleObj>
          </a:graphicData>
        </a:graphic>
      </p:graphicFrame>
      <p:sp>
        <p:nvSpPr>
          <p:cNvPr id="7" name="Slide Number Placeholder 6"/>
          <p:cNvSpPr>
            <a:spLocks noGrp="1"/>
          </p:cNvSpPr>
          <p:nvPr>
            <p:ph type="sldNum" sz="quarter" idx="12"/>
          </p:nvPr>
        </p:nvSpPr>
        <p:spPr/>
        <p:txBody>
          <a:bodyPr/>
          <a:lstStyle/>
          <a:p>
            <a:fld id="{D5BBC35B-A44B-4119-B8DA-DE9E3DFADA20}" type="slidenum">
              <a:rPr kumimoji="0" lang="en-US" smtClean="0"/>
              <a:pPr/>
              <a:t>20</a:t>
            </a:fld>
            <a:endParaRPr kumimoji="0" lang="en-US"/>
          </a:p>
        </p:txBody>
      </p:sp>
      <p:sp>
        <p:nvSpPr>
          <p:cNvPr id="8" name="Footer Placeholder 7"/>
          <p:cNvSpPr>
            <a:spLocks noGrp="1"/>
          </p:cNvSpPr>
          <p:nvPr>
            <p:ph type="ftr" sz="quarter" idx="11"/>
          </p:nvPr>
        </p:nvSpPr>
        <p:spPr/>
        <p:txBody>
          <a:bodyPr/>
          <a:lstStyle/>
          <a:p>
            <a:pPr algn="r"/>
            <a:r>
              <a:rPr lang="en-GB" smtClean="0"/>
              <a:t>CIVIL Dept. BGSIT.</a:t>
            </a:r>
            <a:endParaRPr lang="en-GB" dirty="0"/>
          </a:p>
        </p:txBody>
      </p:sp>
    </p:spTree>
    <p:extLst>
      <p:ext uri="{BB962C8B-B14F-4D97-AF65-F5344CB8AC3E}">
        <p14:creationId xmlns:p14="http://schemas.microsoft.com/office/powerpoint/2010/main" xmlns="" val="37328564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b="1" dirty="0" smtClean="0">
                <a:latin typeface="Times New Roman" pitchFamily="18" charset="0"/>
                <a:cs typeface="Times New Roman" pitchFamily="18" charset="0"/>
              </a:rPr>
              <a:t>Hydropower to Electric Power</a:t>
            </a:r>
          </a:p>
        </p:txBody>
      </p:sp>
      <p:pic>
        <p:nvPicPr>
          <p:cNvPr id="6147" name="Picture 3" descr="Image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28800" y="1828800"/>
            <a:ext cx="5334000" cy="444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0100" name="AutoShape 4"/>
          <p:cNvSpPr>
            <a:spLocks noChangeArrowheads="1"/>
          </p:cNvSpPr>
          <p:nvPr/>
        </p:nvSpPr>
        <p:spPr bwMode="auto">
          <a:xfrm>
            <a:off x="381000" y="2819400"/>
            <a:ext cx="2057400" cy="762000"/>
          </a:xfrm>
          <a:prstGeom prst="rightArrowCallout">
            <a:avLst>
              <a:gd name="adj1" fmla="val 25000"/>
              <a:gd name="adj2" fmla="val 25000"/>
              <a:gd name="adj3" fmla="val 65838"/>
              <a:gd name="adj4" fmla="val 66667"/>
            </a:avLst>
          </a:prstGeom>
          <a:solidFill>
            <a:schemeClr val="accent1"/>
          </a:solidFill>
          <a:ln w="9525">
            <a:solidFill>
              <a:schemeClr val="tx1"/>
            </a:solidFill>
            <a:miter lim="800000"/>
            <a:headEnd/>
            <a:tailEnd/>
          </a:ln>
        </p:spPr>
        <p:txBody>
          <a:bodyPr wrap="none" anchor="ctr"/>
          <a:lstStyle/>
          <a:p>
            <a:pPr algn="ctr"/>
            <a:r>
              <a:rPr lang="en-US"/>
              <a:t>Potential</a:t>
            </a:r>
            <a:br>
              <a:rPr lang="en-US"/>
            </a:br>
            <a:r>
              <a:rPr lang="en-US"/>
              <a:t>Energy</a:t>
            </a:r>
          </a:p>
        </p:txBody>
      </p:sp>
      <p:sp>
        <p:nvSpPr>
          <p:cNvPr id="260101" name="AutoShape 5"/>
          <p:cNvSpPr>
            <a:spLocks noChangeArrowheads="1"/>
          </p:cNvSpPr>
          <p:nvPr/>
        </p:nvSpPr>
        <p:spPr bwMode="auto">
          <a:xfrm>
            <a:off x="1600200" y="4267200"/>
            <a:ext cx="2057400" cy="762000"/>
          </a:xfrm>
          <a:prstGeom prst="rightArrowCallout">
            <a:avLst>
              <a:gd name="adj1" fmla="val 25000"/>
              <a:gd name="adj2" fmla="val 25000"/>
              <a:gd name="adj3" fmla="val 65838"/>
              <a:gd name="adj4" fmla="val 66667"/>
            </a:avLst>
          </a:prstGeom>
          <a:solidFill>
            <a:schemeClr val="accent1"/>
          </a:solidFill>
          <a:ln w="9525">
            <a:solidFill>
              <a:schemeClr val="tx1"/>
            </a:solidFill>
            <a:miter lim="800000"/>
            <a:headEnd/>
            <a:tailEnd/>
          </a:ln>
        </p:spPr>
        <p:txBody>
          <a:bodyPr wrap="none" anchor="ctr"/>
          <a:lstStyle/>
          <a:p>
            <a:pPr algn="ctr"/>
            <a:r>
              <a:rPr lang="en-US"/>
              <a:t>Kinetic</a:t>
            </a:r>
            <a:br>
              <a:rPr lang="en-US"/>
            </a:br>
            <a:r>
              <a:rPr lang="en-US"/>
              <a:t>Energy</a:t>
            </a:r>
          </a:p>
        </p:txBody>
      </p:sp>
      <p:sp>
        <p:nvSpPr>
          <p:cNvPr id="260102" name="AutoShape 6"/>
          <p:cNvSpPr>
            <a:spLocks noChangeArrowheads="1"/>
          </p:cNvSpPr>
          <p:nvPr/>
        </p:nvSpPr>
        <p:spPr bwMode="auto">
          <a:xfrm>
            <a:off x="4953000" y="2667000"/>
            <a:ext cx="1219200" cy="1066800"/>
          </a:xfrm>
          <a:prstGeom prst="downArrowCallout">
            <a:avLst>
              <a:gd name="adj1" fmla="val 28571"/>
              <a:gd name="adj2" fmla="val 28571"/>
              <a:gd name="adj3" fmla="val 16667"/>
              <a:gd name="adj4" fmla="val 66667"/>
            </a:avLst>
          </a:prstGeom>
          <a:solidFill>
            <a:schemeClr val="accent1"/>
          </a:solidFill>
          <a:ln w="9525">
            <a:solidFill>
              <a:schemeClr val="tx1"/>
            </a:solidFill>
            <a:miter lim="800000"/>
            <a:headEnd/>
            <a:tailEnd/>
          </a:ln>
        </p:spPr>
        <p:txBody>
          <a:bodyPr wrap="none" anchor="ctr"/>
          <a:lstStyle/>
          <a:p>
            <a:pPr algn="ctr"/>
            <a:r>
              <a:rPr lang="en-US"/>
              <a:t>Electrical</a:t>
            </a:r>
            <a:br>
              <a:rPr lang="en-US"/>
            </a:br>
            <a:r>
              <a:rPr lang="en-US"/>
              <a:t>Energy</a:t>
            </a:r>
          </a:p>
        </p:txBody>
      </p:sp>
      <p:sp>
        <p:nvSpPr>
          <p:cNvPr id="260103" name="AutoShape 7"/>
          <p:cNvSpPr>
            <a:spLocks noChangeArrowheads="1"/>
          </p:cNvSpPr>
          <p:nvPr/>
        </p:nvSpPr>
        <p:spPr bwMode="auto">
          <a:xfrm>
            <a:off x="4876800" y="5105400"/>
            <a:ext cx="1371600" cy="1143000"/>
          </a:xfrm>
          <a:prstGeom prst="upArrowCallout">
            <a:avLst>
              <a:gd name="adj1" fmla="val 30000"/>
              <a:gd name="adj2" fmla="val 30000"/>
              <a:gd name="adj3" fmla="val 16667"/>
              <a:gd name="adj4" fmla="val 66667"/>
            </a:avLst>
          </a:prstGeom>
          <a:solidFill>
            <a:schemeClr val="accent1"/>
          </a:solidFill>
          <a:ln w="9525">
            <a:solidFill>
              <a:schemeClr val="tx1"/>
            </a:solidFill>
            <a:miter lim="800000"/>
            <a:headEnd/>
            <a:tailEnd/>
          </a:ln>
        </p:spPr>
        <p:txBody>
          <a:bodyPr wrap="none" anchor="ctr"/>
          <a:lstStyle/>
          <a:p>
            <a:pPr algn="ctr"/>
            <a:r>
              <a:rPr lang="en-US"/>
              <a:t>Mechanical</a:t>
            </a:r>
          </a:p>
          <a:p>
            <a:pPr algn="ctr"/>
            <a:r>
              <a:rPr lang="en-US"/>
              <a:t>Energy</a:t>
            </a:r>
          </a:p>
        </p:txBody>
      </p:sp>
      <p:sp>
        <p:nvSpPr>
          <p:cNvPr id="260104" name="AutoShape 8"/>
          <p:cNvSpPr>
            <a:spLocks noChangeArrowheads="1"/>
          </p:cNvSpPr>
          <p:nvPr/>
        </p:nvSpPr>
        <p:spPr bwMode="auto">
          <a:xfrm rot="10800000" flipH="1">
            <a:off x="5943600" y="3124200"/>
            <a:ext cx="914400" cy="838200"/>
          </a:xfrm>
          <a:prstGeom prst="lightningBolt">
            <a:avLst/>
          </a:prstGeom>
          <a:solidFill>
            <a:srgbClr val="FFFF00"/>
          </a:solidFill>
          <a:ln w="9525">
            <a:solidFill>
              <a:schemeClr val="tx1"/>
            </a:solidFill>
            <a:miter lim="800000"/>
            <a:headEnd/>
            <a:tailEnd/>
          </a:ln>
        </p:spPr>
        <p:txBody>
          <a:bodyPr wrap="none" anchor="ctr"/>
          <a:lstStyle/>
          <a:p>
            <a:endParaRPr lang="en-US"/>
          </a:p>
        </p:txBody>
      </p:sp>
      <p:sp>
        <p:nvSpPr>
          <p:cNvPr id="260105" name="Text Box 9"/>
          <p:cNvSpPr txBox="1">
            <a:spLocks noChangeArrowheads="1"/>
          </p:cNvSpPr>
          <p:nvPr/>
        </p:nvSpPr>
        <p:spPr bwMode="auto">
          <a:xfrm>
            <a:off x="6689725" y="3384550"/>
            <a:ext cx="13065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t>Electricity</a:t>
            </a:r>
          </a:p>
        </p:txBody>
      </p:sp>
      <p:sp>
        <p:nvSpPr>
          <p:cNvPr id="10" name="Slide Number Placeholder 9"/>
          <p:cNvSpPr>
            <a:spLocks noGrp="1"/>
          </p:cNvSpPr>
          <p:nvPr>
            <p:ph type="sldNum" sz="quarter" idx="12"/>
          </p:nvPr>
        </p:nvSpPr>
        <p:spPr/>
        <p:txBody>
          <a:bodyPr/>
          <a:lstStyle/>
          <a:p>
            <a:pPr>
              <a:defRPr/>
            </a:pPr>
            <a:fld id="{C5F11147-20FD-4F17-B2C9-495FB7EC0A53}" type="slidenum">
              <a:rPr lang="en-US" smtClean="0"/>
              <a:pPr>
                <a:defRPr/>
              </a:pPr>
              <a:t>21</a:t>
            </a:fld>
            <a:endParaRPr lang="en-US"/>
          </a:p>
        </p:txBody>
      </p:sp>
      <p:sp>
        <p:nvSpPr>
          <p:cNvPr id="11" name="Footer Placeholder 10"/>
          <p:cNvSpPr>
            <a:spLocks noGrp="1"/>
          </p:cNvSpPr>
          <p:nvPr>
            <p:ph type="ftr" sz="quarter" idx="11"/>
          </p:nvPr>
        </p:nvSpPr>
        <p:spPr/>
        <p:txBody>
          <a:bodyPr/>
          <a:lstStyle/>
          <a:p>
            <a:pPr>
              <a:defRPr/>
            </a:pPr>
            <a:r>
              <a:rPr lang="en-US" smtClean="0"/>
              <a:t>CIVIL Dept. BGSIT.</a:t>
            </a:r>
            <a:endParaRPr lang="en-US"/>
          </a:p>
        </p:txBody>
      </p:sp>
    </p:spTree>
    <p:extLst>
      <p:ext uri="{BB962C8B-B14F-4D97-AF65-F5344CB8AC3E}">
        <p14:creationId xmlns:p14="http://schemas.microsoft.com/office/powerpoint/2010/main" xmlns="" val="5237339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0100"/>
                                        </p:tgtEl>
                                        <p:attrNameLst>
                                          <p:attrName>style.visibility</p:attrName>
                                        </p:attrNameLst>
                                      </p:cBhvr>
                                      <p:to>
                                        <p:strVal val="visible"/>
                                      </p:to>
                                    </p:set>
                                    <p:animEffect transition="in" filter="wipe(left)">
                                      <p:cBhvr>
                                        <p:cTn id="7" dur="500"/>
                                        <p:tgtEl>
                                          <p:spTgt spid="2601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0101"/>
                                        </p:tgtEl>
                                        <p:attrNameLst>
                                          <p:attrName>style.visibility</p:attrName>
                                        </p:attrNameLst>
                                      </p:cBhvr>
                                      <p:to>
                                        <p:strVal val="visible"/>
                                      </p:to>
                                    </p:set>
                                    <p:animEffect transition="in" filter="wipe(left)">
                                      <p:cBhvr>
                                        <p:cTn id="12" dur="500"/>
                                        <p:tgtEl>
                                          <p:spTgt spid="2601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0103"/>
                                        </p:tgtEl>
                                        <p:attrNameLst>
                                          <p:attrName>style.visibility</p:attrName>
                                        </p:attrNameLst>
                                      </p:cBhvr>
                                      <p:to>
                                        <p:strVal val="visible"/>
                                      </p:to>
                                    </p:set>
                                    <p:animEffect transition="in" filter="wipe(down)">
                                      <p:cBhvr>
                                        <p:cTn id="17" dur="500"/>
                                        <p:tgtEl>
                                          <p:spTgt spid="2601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60102"/>
                                        </p:tgtEl>
                                        <p:attrNameLst>
                                          <p:attrName>style.visibility</p:attrName>
                                        </p:attrNameLst>
                                      </p:cBhvr>
                                      <p:to>
                                        <p:strVal val="visible"/>
                                      </p:to>
                                    </p:set>
                                    <p:animEffect transition="in" filter="wipe(up)">
                                      <p:cBhvr>
                                        <p:cTn id="22" dur="500"/>
                                        <p:tgtEl>
                                          <p:spTgt spid="2601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0104"/>
                                        </p:tgtEl>
                                        <p:attrNameLst>
                                          <p:attrName>style.visibility</p:attrName>
                                        </p:attrNameLst>
                                      </p:cBhvr>
                                      <p:to>
                                        <p:strVal val="visible"/>
                                      </p:to>
                                    </p:set>
                                    <p:animEffect transition="in" filter="wipe(down)">
                                      <p:cBhvr>
                                        <p:cTn id="27" dur="500"/>
                                        <p:tgtEl>
                                          <p:spTgt spid="260104"/>
                                        </p:tgtEl>
                                      </p:cBhvr>
                                    </p:animEffect>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260105"/>
                                        </p:tgtEl>
                                        <p:attrNameLst>
                                          <p:attrName>style.visibility</p:attrName>
                                        </p:attrNameLst>
                                      </p:cBhvr>
                                      <p:to>
                                        <p:strVal val="visible"/>
                                      </p:to>
                                    </p:set>
                                    <p:animEffect transition="in" filter="dissolve">
                                      <p:cBhvr>
                                        <p:cTn id="31" dur="500"/>
                                        <p:tgtEl>
                                          <p:spTgt spid="260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0" grpId="0" animBg="1"/>
      <p:bldP spid="260101" grpId="0" animBg="1"/>
      <p:bldP spid="260102" grpId="0" animBg="1"/>
      <p:bldP spid="260103" grpId="0" animBg="1"/>
      <p:bldP spid="260104" grpId="0" animBg="1"/>
      <p:bldP spid="26010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b="1" dirty="0" smtClean="0">
                <a:latin typeface="Times New Roman" pitchFamily="18" charset="0"/>
                <a:cs typeface="Times New Roman" pitchFamily="18" charset="0"/>
              </a:rPr>
              <a:t>Early Irrigation Waterwheel</a:t>
            </a:r>
          </a:p>
        </p:txBody>
      </p:sp>
      <p:pic>
        <p:nvPicPr>
          <p:cNvPr id="11267" name="Picture 3" descr="GB Fig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38400" y="1905000"/>
            <a:ext cx="4114800" cy="402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C5F11147-20FD-4F17-B2C9-495FB7EC0A53}"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t>CIVIL Dept. BGSIT.</a:t>
            </a:r>
            <a:endParaRPr lang="en-US"/>
          </a:p>
        </p:txBody>
      </p:sp>
    </p:spTree>
    <p:extLst>
      <p:ext uri="{BB962C8B-B14F-4D97-AF65-F5344CB8AC3E}">
        <p14:creationId xmlns:p14="http://schemas.microsoft.com/office/powerpoint/2010/main" xmlns="" val="13486508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b="1" dirty="0" smtClean="0">
                <a:latin typeface="Times New Roman" pitchFamily="18" charset="0"/>
                <a:cs typeface="Times New Roman" pitchFamily="18" charset="0"/>
              </a:rPr>
              <a:t>Early Roman Water Mill</a:t>
            </a:r>
          </a:p>
        </p:txBody>
      </p:sp>
      <p:pic>
        <p:nvPicPr>
          <p:cNvPr id="12291" name="Picture 3" descr="GB Fig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38400" y="2057400"/>
            <a:ext cx="3844925" cy="421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C5F11147-20FD-4F17-B2C9-495FB7EC0A53}"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t>CIVIL Dept. BGSIT.</a:t>
            </a:r>
            <a:endParaRPr lang="en-US"/>
          </a:p>
        </p:txBody>
      </p:sp>
    </p:spTree>
    <p:extLst>
      <p:ext uri="{BB962C8B-B14F-4D97-AF65-F5344CB8AC3E}">
        <p14:creationId xmlns:p14="http://schemas.microsoft.com/office/powerpoint/2010/main" xmlns="" val="16682032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b="1" dirty="0" smtClean="0">
                <a:latin typeface="Times New Roman" pitchFamily="18" charset="0"/>
                <a:cs typeface="Times New Roman" pitchFamily="18" charset="0"/>
              </a:rPr>
              <a:t>Water Mill</a:t>
            </a:r>
          </a:p>
        </p:txBody>
      </p:sp>
      <p:pic>
        <p:nvPicPr>
          <p:cNvPr id="13315" name="Picture 3" descr="GB Fig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67000" y="1905000"/>
            <a:ext cx="4410075"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C5F11147-20FD-4F17-B2C9-495FB7EC0A53}"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t>CIVIL Dept. BGSIT.</a:t>
            </a:r>
            <a:endParaRPr lang="en-US"/>
          </a:p>
        </p:txBody>
      </p:sp>
    </p:spTree>
    <p:extLst>
      <p:ext uri="{BB962C8B-B14F-4D97-AF65-F5344CB8AC3E}">
        <p14:creationId xmlns:p14="http://schemas.microsoft.com/office/powerpoint/2010/main" xmlns="" val="26753667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b="1" dirty="0" smtClean="0">
                <a:latin typeface="Times New Roman" pitchFamily="18" charset="0"/>
                <a:cs typeface="Times New Roman" pitchFamily="18" charset="0"/>
              </a:rPr>
              <a:t>Turbine</a:t>
            </a:r>
          </a:p>
        </p:txBody>
      </p:sp>
      <p:pic>
        <p:nvPicPr>
          <p:cNvPr id="14339" name="Picture 3" descr="GB Fig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4600" y="1981200"/>
            <a:ext cx="4757738" cy="419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C5F11147-20FD-4F17-B2C9-495FB7EC0A53}"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t>CIVIL Dept. BGSIT.</a:t>
            </a:r>
            <a:endParaRPr lang="en-US"/>
          </a:p>
        </p:txBody>
      </p:sp>
    </p:spTree>
    <p:extLst>
      <p:ext uri="{BB962C8B-B14F-4D97-AF65-F5344CB8AC3E}">
        <p14:creationId xmlns:p14="http://schemas.microsoft.com/office/powerpoint/2010/main" xmlns="" val="23501187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5F11147-20FD-4F17-B2C9-495FB7EC0A53}" type="slidenum">
              <a:rPr lang="en-US" smtClean="0"/>
              <a:pPr>
                <a:defRPr/>
              </a:pPr>
              <a:t>26</a:t>
            </a:fld>
            <a:endParaRPr lang="en-US"/>
          </a:p>
        </p:txBody>
      </p:sp>
      <p:sp>
        <p:nvSpPr>
          <p:cNvPr id="2" name="Title 1"/>
          <p:cNvSpPr>
            <a:spLocks noGrp="1"/>
          </p:cNvSpPr>
          <p:nvPr>
            <p:ph type="title"/>
          </p:nvPr>
        </p:nvSpPr>
        <p:spPr/>
        <p:txBody>
          <a:bodyPr/>
          <a:lstStyle/>
          <a:p>
            <a:pPr algn="ctr"/>
            <a:r>
              <a:rPr lang="en-US" b="1" dirty="0" err="1" smtClean="0">
                <a:latin typeface="Times New Roman" pitchFamily="18" charset="0"/>
                <a:cs typeface="Times New Roman" pitchFamily="18" charset="0"/>
              </a:rPr>
              <a:t>Pelton</a:t>
            </a:r>
            <a:r>
              <a:rPr lang="en-US" b="1" dirty="0" smtClean="0">
                <a:latin typeface="Times New Roman" pitchFamily="18" charset="0"/>
                <a:cs typeface="Times New Roman" pitchFamily="18" charset="0"/>
              </a:rPr>
              <a:t> wheel</a:t>
            </a:r>
            <a:endParaRPr lang="en-US"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1457324"/>
            <a:ext cx="5943599" cy="418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CIVIL Dept. BGSIT.</a:t>
            </a:r>
            <a:endParaRPr lang="en-US"/>
          </a:p>
        </p:txBody>
      </p:sp>
    </p:spTree>
    <p:extLst>
      <p:ext uri="{BB962C8B-B14F-4D97-AF65-F5344CB8AC3E}">
        <p14:creationId xmlns:p14="http://schemas.microsoft.com/office/powerpoint/2010/main" xmlns="" val="19528801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5F11147-20FD-4F17-B2C9-495FB7EC0A53}" type="slidenum">
              <a:rPr lang="en-US" smtClean="0"/>
              <a:pPr>
                <a:defRPr/>
              </a:pPr>
              <a:t>27</a:t>
            </a:fld>
            <a:endParaRPr lang="en-US"/>
          </a:p>
        </p:txBody>
      </p:sp>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Components of </a:t>
            </a:r>
            <a:r>
              <a:rPr lang="en-US" b="1" dirty="0" err="1" smtClean="0">
                <a:latin typeface="Times New Roman" pitchFamily="18" charset="0"/>
                <a:cs typeface="Times New Roman" pitchFamily="18" charset="0"/>
              </a:rPr>
              <a:t>Pelton</a:t>
            </a:r>
            <a:r>
              <a:rPr lang="en-US" b="1" dirty="0" smtClean="0">
                <a:latin typeface="Times New Roman" pitchFamily="18" charset="0"/>
                <a:cs typeface="Times New Roman" pitchFamily="18" charset="0"/>
              </a:rPr>
              <a:t> wheel</a:t>
            </a:r>
            <a:endParaRPr lang="en-US" b="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6800" y="1066800"/>
            <a:ext cx="6553200"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CIVIL Dept. BGSIT.</a:t>
            </a:r>
            <a:endParaRPr lang="en-US"/>
          </a:p>
        </p:txBody>
      </p:sp>
    </p:spTree>
    <p:extLst>
      <p:ext uri="{BB962C8B-B14F-4D97-AF65-F5344CB8AC3E}">
        <p14:creationId xmlns:p14="http://schemas.microsoft.com/office/powerpoint/2010/main" xmlns="" val="111278220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5F11147-20FD-4F17-B2C9-495FB7EC0A53}" type="slidenum">
              <a:rPr lang="en-US" smtClean="0"/>
              <a:pPr>
                <a:defRPr/>
              </a:pPr>
              <a:t>28</a:t>
            </a:fld>
            <a:endParaRPr lang="en-US"/>
          </a:p>
        </p:txBody>
      </p:sp>
      <p:sp>
        <p:nvSpPr>
          <p:cNvPr id="2" name="Title 1"/>
          <p:cNvSpPr>
            <a:spLocks noGrp="1"/>
          </p:cNvSpPr>
          <p:nvPr>
            <p:ph type="title"/>
          </p:nvPr>
        </p:nvSpPr>
        <p:spPr/>
        <p:txBody>
          <a:bodyPr/>
          <a:lstStyle/>
          <a:p>
            <a:pPr algn="ctr"/>
            <a:r>
              <a:rPr lang="en-US" b="1" dirty="0">
                <a:latin typeface="Times New Roman" pitchFamily="18" charset="0"/>
                <a:cs typeface="Times New Roman" pitchFamily="18" charset="0"/>
              </a:rPr>
              <a:t>Components of </a:t>
            </a:r>
            <a:r>
              <a:rPr lang="en-US" b="1" dirty="0" err="1">
                <a:latin typeface="Times New Roman" pitchFamily="18" charset="0"/>
                <a:cs typeface="Times New Roman" pitchFamily="18" charset="0"/>
              </a:rPr>
              <a:t>Pelton</a:t>
            </a:r>
            <a:r>
              <a:rPr lang="en-US" b="1" dirty="0">
                <a:latin typeface="Times New Roman" pitchFamily="18" charset="0"/>
                <a:cs typeface="Times New Roman" pitchFamily="18" charset="0"/>
              </a:rPr>
              <a:t> wheel</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91200" y="1447800"/>
            <a:ext cx="2762250" cy="156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00675" y="2099896"/>
            <a:ext cx="390525" cy="771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609600" y="1201615"/>
            <a:ext cx="4572000" cy="1569660"/>
          </a:xfrm>
          <a:prstGeom prst="rect">
            <a:avLst/>
          </a:prstGeom>
        </p:spPr>
        <p:txBody>
          <a:bodyPr>
            <a:spAutoFit/>
          </a:bodyPr>
          <a:lstStyle/>
          <a:p>
            <a:r>
              <a:rPr lang="en-US" sz="2400" dirty="0">
                <a:latin typeface="Times New Roman" pitchFamily="18" charset="0"/>
                <a:cs typeface="Times New Roman" pitchFamily="18" charset="0"/>
              </a:rPr>
              <a:t>The main components of a </a:t>
            </a:r>
            <a:r>
              <a:rPr lang="en-US" sz="2400" dirty="0" err="1">
                <a:latin typeface="Times New Roman" pitchFamily="18" charset="0"/>
                <a:cs typeface="Times New Roman" pitchFamily="18" charset="0"/>
              </a:rPr>
              <a:t>Pelton</a:t>
            </a:r>
            <a:r>
              <a:rPr lang="en-US" sz="2400" dirty="0">
                <a:latin typeface="Times New Roman" pitchFamily="18" charset="0"/>
                <a:cs typeface="Times New Roman" pitchFamily="18" charset="0"/>
              </a:rPr>
              <a:t> turbine are:</a:t>
            </a:r>
          </a:p>
          <a:p>
            <a:r>
              <a:rPr lang="en-US" dirty="0"/>
              <a:t>(</a:t>
            </a:r>
            <a:r>
              <a:rPr lang="en-US" sz="2400" dirty="0">
                <a:latin typeface="Times New Roman" pitchFamily="18" charset="0"/>
                <a:cs typeface="Times New Roman" pitchFamily="18" charset="0"/>
              </a:rPr>
              <a:t>i) </a:t>
            </a:r>
            <a:r>
              <a:rPr lang="en-US" sz="2400" i="1" dirty="0">
                <a:latin typeface="Times New Roman" pitchFamily="18" charset="0"/>
                <a:cs typeface="Times New Roman" pitchFamily="18" charset="0"/>
              </a:rPr>
              <a:t>Nozzle and flow regulating arrangement</a:t>
            </a:r>
            <a:endParaRPr lang="en-US" sz="2400" dirty="0">
              <a:latin typeface="Times New Roman" pitchFamily="18" charset="0"/>
              <a:cs typeface="Times New Roman" pitchFamily="18" charset="0"/>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81600" y="3305907"/>
            <a:ext cx="3485762" cy="2227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685800" y="2825234"/>
            <a:ext cx="3121367" cy="461665"/>
          </a:xfrm>
          <a:prstGeom prst="rect">
            <a:avLst/>
          </a:prstGeom>
        </p:spPr>
        <p:txBody>
          <a:bodyPr wrap="none">
            <a:spAutoFit/>
          </a:bodyPr>
          <a:lstStyle/>
          <a:p>
            <a:r>
              <a:rPr lang="en-US" dirty="0"/>
              <a:t>(</a:t>
            </a:r>
            <a:r>
              <a:rPr lang="en-US" sz="2400" dirty="0">
                <a:latin typeface="Times New Roman" pitchFamily="18" charset="0"/>
                <a:cs typeface="Times New Roman" pitchFamily="18" charset="0"/>
              </a:rPr>
              <a:t>ii) </a:t>
            </a:r>
            <a:r>
              <a:rPr lang="en-US" sz="2400" i="1" dirty="0">
                <a:latin typeface="Times New Roman" pitchFamily="18" charset="0"/>
                <a:cs typeface="Times New Roman" pitchFamily="18" charset="0"/>
              </a:rPr>
              <a:t>Runner with buckets</a:t>
            </a:r>
            <a:endParaRPr lang="en-US" sz="2400" dirty="0">
              <a:latin typeface="Times New Roman" pitchFamily="18" charset="0"/>
              <a:cs typeface="Times New Roman" pitchFamily="18" charset="0"/>
            </a:endParaRPr>
          </a:p>
        </p:txBody>
      </p:sp>
      <p:sp>
        <p:nvSpPr>
          <p:cNvPr id="6" name="Rectangle 5"/>
          <p:cNvSpPr/>
          <p:nvPr/>
        </p:nvSpPr>
        <p:spPr>
          <a:xfrm>
            <a:off x="609600" y="3490407"/>
            <a:ext cx="4572000" cy="1200329"/>
          </a:xfrm>
          <a:prstGeom prst="rect">
            <a:avLst/>
          </a:prstGeom>
        </p:spPr>
        <p:txBody>
          <a:bodyPr>
            <a:spAutoFit/>
          </a:bodyPr>
          <a:lstStyle/>
          <a:p>
            <a:r>
              <a:rPr lang="en-US" sz="2400" dirty="0">
                <a:latin typeface="Times New Roman" pitchFamily="18" charset="0"/>
                <a:cs typeface="Times New Roman" pitchFamily="18" charset="0"/>
              </a:rPr>
              <a:t>(iii) </a:t>
            </a:r>
            <a:r>
              <a:rPr lang="en-US" sz="2400" i="1" dirty="0" smtClean="0">
                <a:latin typeface="Times New Roman" pitchFamily="18" charset="0"/>
                <a:cs typeface="Times New Roman" pitchFamily="18" charset="0"/>
              </a:rPr>
              <a:t>Casing</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(iv) </a:t>
            </a:r>
            <a:r>
              <a:rPr lang="en-US" sz="2400" i="1" dirty="0">
                <a:latin typeface="Times New Roman" pitchFamily="18" charset="0"/>
                <a:cs typeface="Times New Roman" pitchFamily="18" charset="0"/>
              </a:rPr>
              <a:t>Breaking jet</a:t>
            </a:r>
            <a:endParaRPr lang="en-US" sz="2400" dirty="0">
              <a:latin typeface="Times New Roman" pitchFamily="18" charset="0"/>
              <a:cs typeface="Times New Roman" pitchFamily="18" charset="0"/>
            </a:endParaRPr>
          </a:p>
        </p:txBody>
      </p:sp>
      <p:sp>
        <p:nvSpPr>
          <p:cNvPr id="10" name="Footer Placeholder 9"/>
          <p:cNvSpPr>
            <a:spLocks noGrp="1"/>
          </p:cNvSpPr>
          <p:nvPr>
            <p:ph type="ftr" sz="quarter" idx="11"/>
          </p:nvPr>
        </p:nvSpPr>
        <p:spPr/>
        <p:txBody>
          <a:bodyPr/>
          <a:lstStyle/>
          <a:p>
            <a:pPr>
              <a:defRPr/>
            </a:pPr>
            <a:r>
              <a:rPr lang="en-US" smtClean="0"/>
              <a:t>CIVIL Dept. BGSIT.</a:t>
            </a:r>
            <a:endParaRPr lang="en-US"/>
          </a:p>
        </p:txBody>
      </p:sp>
    </p:spTree>
    <p:extLst>
      <p:ext uri="{BB962C8B-B14F-4D97-AF65-F5344CB8AC3E}">
        <p14:creationId xmlns:p14="http://schemas.microsoft.com/office/powerpoint/2010/main" xmlns="" val="30303434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5F11147-20FD-4F17-B2C9-495FB7EC0A53}" type="slidenum">
              <a:rPr lang="en-US" smtClean="0"/>
              <a:pPr>
                <a:defRPr/>
              </a:pPr>
              <a:t>29</a:t>
            </a:fld>
            <a:endParaRPr lang="en-US"/>
          </a:p>
        </p:txBody>
      </p:sp>
      <p:sp>
        <p:nvSpPr>
          <p:cNvPr id="2" name="Title 1"/>
          <p:cNvSpPr>
            <a:spLocks noGrp="1"/>
          </p:cNvSpPr>
          <p:nvPr>
            <p:ph type="title"/>
          </p:nvPr>
        </p:nvSpPr>
        <p:spPr/>
        <p:txBody>
          <a:bodyPr/>
          <a:lstStyle/>
          <a:p>
            <a:pPr algn="ctr"/>
            <a:r>
              <a:rPr lang="en-US" b="1" dirty="0" err="1" smtClean="0">
                <a:latin typeface="Times New Roman" pitchFamily="18" charset="0"/>
                <a:cs typeface="Times New Roman" pitchFamily="18" charset="0"/>
              </a:rPr>
              <a:t>Pelton</a:t>
            </a:r>
            <a:r>
              <a:rPr lang="en-US" b="1" dirty="0" smtClean="0">
                <a:latin typeface="Times New Roman" pitchFamily="18" charset="0"/>
                <a:cs typeface="Times New Roman" pitchFamily="18" charset="0"/>
              </a:rPr>
              <a:t> wheel Buckets</a:t>
            </a:r>
            <a:endParaRPr lang="en-US" b="1" dirty="0">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1628774"/>
            <a:ext cx="5943600" cy="416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CIVIL Dept. BGSIT.</a:t>
            </a:r>
            <a:endParaRPr lang="en-US"/>
          </a:p>
        </p:txBody>
      </p:sp>
    </p:spTree>
    <p:extLst>
      <p:ext uri="{BB962C8B-B14F-4D97-AF65-F5344CB8AC3E}">
        <p14:creationId xmlns:p14="http://schemas.microsoft.com/office/powerpoint/2010/main" xmlns="" val="20729768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b="1" dirty="0" smtClean="0">
                <a:latin typeface="Times New Roman" panose="02020603050405020304" pitchFamily="18" charset="0"/>
                <a:cs typeface="Times New Roman" panose="02020603050405020304" pitchFamily="18" charset="0"/>
              </a:rPr>
              <a:t>In this unit, you will learn</a:t>
            </a:r>
          </a:p>
          <a:p>
            <a:pPr marL="514350" indent="-514350">
              <a:buClr>
                <a:schemeClr val="bg2">
                  <a:lumMod val="25000"/>
                </a:schemeClr>
              </a:buClr>
              <a:buAutoNum type="arabicPeriod"/>
            </a:pPr>
            <a:r>
              <a:rPr lang="en-GB" b="1" dirty="0" smtClean="0">
                <a:latin typeface="Times New Roman" panose="02020603050405020304" pitchFamily="18" charset="0"/>
                <a:cs typeface="Times New Roman" panose="02020603050405020304" pitchFamily="18" charset="0"/>
              </a:rPr>
              <a:t>Introduction to turbines</a:t>
            </a:r>
          </a:p>
          <a:p>
            <a:pPr marL="514350" indent="-514350">
              <a:buClr>
                <a:schemeClr val="bg2">
                  <a:lumMod val="25000"/>
                </a:schemeClr>
              </a:buClr>
              <a:buAutoNum type="arabicPeriod"/>
            </a:pPr>
            <a:r>
              <a:rPr lang="en-GB" b="1" dirty="0" smtClean="0">
                <a:latin typeface="Times New Roman" panose="02020603050405020304" pitchFamily="18" charset="0"/>
                <a:cs typeface="Times New Roman" panose="02020603050405020304" pitchFamily="18" charset="0"/>
              </a:rPr>
              <a:t>Classification of turbines</a:t>
            </a:r>
            <a:endParaRPr lang="en-GB" b="1" dirty="0">
              <a:latin typeface="Times New Roman" panose="02020603050405020304" pitchFamily="18" charset="0"/>
              <a:cs typeface="Times New Roman" panose="02020603050405020304" pitchFamily="18" charset="0"/>
            </a:endParaRPr>
          </a:p>
          <a:p>
            <a:pPr marL="514350" indent="-514350">
              <a:buClr>
                <a:schemeClr val="bg2">
                  <a:lumMod val="25000"/>
                </a:schemeClr>
              </a:buClr>
              <a:buAutoNum type="arabicPeriod"/>
            </a:pPr>
            <a:r>
              <a:rPr lang="en-GB" b="1" dirty="0" smtClean="0">
                <a:latin typeface="Times New Roman" panose="02020603050405020304" pitchFamily="18" charset="0"/>
                <a:cs typeface="Times New Roman" panose="02020603050405020304" pitchFamily="18" charset="0"/>
              </a:rPr>
              <a:t>Heads and efficiencies of turbines</a:t>
            </a:r>
          </a:p>
          <a:p>
            <a:pPr marL="514350" indent="-514350">
              <a:buClr>
                <a:schemeClr val="bg2">
                  <a:lumMod val="25000"/>
                </a:schemeClr>
              </a:buClr>
              <a:buFont typeface="Arial" pitchFamily="34" charset="0"/>
              <a:buAutoNum type="arabicPeriod"/>
            </a:pPr>
            <a:r>
              <a:rPr lang="en-GB" b="1" dirty="0" err="1" smtClean="0">
                <a:latin typeface="Times New Roman" panose="02020603050405020304" pitchFamily="18" charset="0"/>
                <a:cs typeface="Times New Roman" panose="02020603050405020304" pitchFamily="18" charset="0"/>
              </a:rPr>
              <a:t>Pelton</a:t>
            </a:r>
            <a:r>
              <a:rPr lang="en-GB" b="1" dirty="0" smtClean="0">
                <a:latin typeface="Times New Roman" panose="02020603050405020304" pitchFamily="18" charset="0"/>
                <a:cs typeface="Times New Roman" panose="02020603050405020304" pitchFamily="18" charset="0"/>
              </a:rPr>
              <a:t> wheel components</a:t>
            </a:r>
          </a:p>
          <a:p>
            <a:pPr marL="514350" indent="-514350">
              <a:buClr>
                <a:schemeClr val="bg2">
                  <a:lumMod val="25000"/>
                </a:schemeClr>
              </a:buClr>
              <a:buFont typeface="Arial" pitchFamily="34" charset="0"/>
              <a:buAutoNum type="arabicPeriod"/>
            </a:pPr>
            <a:r>
              <a:rPr lang="en-GB" b="1" dirty="0" smtClean="0">
                <a:latin typeface="Times New Roman" panose="02020603050405020304" pitchFamily="18" charset="0"/>
                <a:cs typeface="Times New Roman" panose="02020603050405020304" pitchFamily="18" charset="0"/>
              </a:rPr>
              <a:t>Working principle of </a:t>
            </a:r>
            <a:r>
              <a:rPr lang="en-GB" b="1" dirty="0" err="1" smtClean="0">
                <a:latin typeface="Times New Roman" panose="02020603050405020304" pitchFamily="18" charset="0"/>
                <a:cs typeface="Times New Roman" panose="02020603050405020304" pitchFamily="18" charset="0"/>
              </a:rPr>
              <a:t>Pelton</a:t>
            </a:r>
            <a:r>
              <a:rPr lang="en-GB" b="1" dirty="0" smtClean="0">
                <a:latin typeface="Times New Roman" panose="02020603050405020304" pitchFamily="18" charset="0"/>
                <a:cs typeface="Times New Roman" panose="02020603050405020304" pitchFamily="18" charset="0"/>
              </a:rPr>
              <a:t> wheel</a:t>
            </a:r>
            <a:endParaRPr lang="en-GB" b="1" dirty="0">
              <a:latin typeface="Times New Roman" panose="02020603050405020304" pitchFamily="18" charset="0"/>
              <a:cs typeface="Times New Roman" panose="02020603050405020304" pitchFamily="18" charset="0"/>
            </a:endParaRPr>
          </a:p>
          <a:p>
            <a:pPr marL="514350" indent="-514350">
              <a:buClr>
                <a:schemeClr val="bg2">
                  <a:lumMod val="25000"/>
                </a:schemeClr>
              </a:buClr>
              <a:buAutoNum type="arabicPeriod"/>
            </a:pPr>
            <a:endParaRPr lang="en-GB" b="1" dirty="0">
              <a:latin typeface="Times New Roman" panose="02020603050405020304" pitchFamily="18" charset="0"/>
              <a:cs typeface="Times New Roman" panose="02020603050405020304" pitchFamily="18" charset="0"/>
            </a:endParaRPr>
          </a:p>
          <a:p>
            <a:pPr marL="0" indent="0">
              <a:buClr>
                <a:schemeClr val="bg2">
                  <a:lumMod val="25000"/>
                </a:schemeClr>
              </a:buClr>
              <a:buNone/>
            </a:pPr>
            <a:r>
              <a:rPr lang="en-GB" dirty="0" smtClean="0">
                <a:latin typeface="Times New Roman" pitchFamily="18" charset="0"/>
                <a:cs typeface="Times New Roman" pitchFamily="18" charset="0"/>
              </a:rPr>
              <a:t> </a:t>
            </a:r>
          </a:p>
        </p:txBody>
      </p:sp>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Learning Outcome </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3</a:t>
            </a:fld>
            <a:endParaRPr kumimoji="0" lang="en-US"/>
          </a:p>
        </p:txBody>
      </p:sp>
      <p:sp>
        <p:nvSpPr>
          <p:cNvPr id="5" name="Footer Placeholder 4"/>
          <p:cNvSpPr>
            <a:spLocks noGrp="1"/>
          </p:cNvSpPr>
          <p:nvPr>
            <p:ph type="ftr" sz="quarter" idx="11"/>
          </p:nvPr>
        </p:nvSpPr>
        <p:spPr/>
        <p:txBody>
          <a:bodyPr/>
          <a:lstStyle/>
          <a:p>
            <a:pPr algn="r"/>
            <a:r>
              <a:rPr lang="en-GB" smtClean="0"/>
              <a:t>CIVIL Dept. BGSIT.</a:t>
            </a:r>
            <a:endParaRPr lang="en-GB" dirty="0"/>
          </a:p>
        </p:txBody>
      </p:sp>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5F11147-20FD-4F17-B2C9-495FB7EC0A53}" type="slidenum">
              <a:rPr lang="en-US" smtClean="0"/>
              <a:pPr>
                <a:defRPr/>
              </a:pPr>
              <a:t>30</a:t>
            </a:fld>
            <a:endParaRPr lang="en-US"/>
          </a:p>
        </p:txBody>
      </p:sp>
      <p:sp>
        <p:nvSpPr>
          <p:cNvPr id="2" name="Title 1"/>
          <p:cNvSpPr>
            <a:spLocks noGrp="1"/>
          </p:cNvSpPr>
          <p:nvPr>
            <p:ph type="title"/>
          </p:nvPr>
        </p:nvSpPr>
        <p:spPr/>
        <p:txBody>
          <a:bodyPr/>
          <a:lstStyle/>
          <a:p>
            <a:pPr algn="ctr"/>
            <a:r>
              <a:rPr lang="en-US" b="1" dirty="0" err="1" smtClean="0">
                <a:latin typeface="Times New Roman" pitchFamily="18" charset="0"/>
                <a:cs typeface="Times New Roman" pitchFamily="18" charset="0"/>
              </a:rPr>
              <a:t>Pelton</a:t>
            </a:r>
            <a:r>
              <a:rPr lang="en-US" b="1" dirty="0" smtClean="0">
                <a:latin typeface="Times New Roman" pitchFamily="18" charset="0"/>
                <a:cs typeface="Times New Roman" pitchFamily="18" charset="0"/>
              </a:rPr>
              <a:t> wheel Buckets</a:t>
            </a:r>
            <a:endParaRPr lang="en-US" b="1"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57400" y="1295400"/>
            <a:ext cx="5105400" cy="4972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CIVIL Dept. BGSIT.</a:t>
            </a:r>
            <a:endParaRPr lang="en-US"/>
          </a:p>
        </p:txBody>
      </p:sp>
    </p:spTree>
    <p:extLst>
      <p:ext uri="{BB962C8B-B14F-4D97-AF65-F5344CB8AC3E}">
        <p14:creationId xmlns:p14="http://schemas.microsoft.com/office/powerpoint/2010/main" xmlns="" val="39650601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5F11147-20FD-4F17-B2C9-495FB7EC0A53}" type="slidenum">
              <a:rPr lang="en-US" smtClean="0"/>
              <a:pPr>
                <a:defRPr/>
              </a:pPr>
              <a:t>31</a:t>
            </a:fld>
            <a:endParaRPr lang="en-US"/>
          </a:p>
        </p:txBody>
      </p:sp>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Velocity triangles for </a:t>
            </a:r>
            <a:r>
              <a:rPr lang="en-US" b="1" dirty="0" err="1" smtClean="0">
                <a:latin typeface="Times New Roman" pitchFamily="18" charset="0"/>
                <a:cs typeface="Times New Roman" pitchFamily="18" charset="0"/>
              </a:rPr>
              <a:t>Pelton</a:t>
            </a:r>
            <a:r>
              <a:rPr lang="en-US" b="1" dirty="0" smtClean="0">
                <a:latin typeface="Times New Roman" pitchFamily="18" charset="0"/>
                <a:cs typeface="Times New Roman" pitchFamily="18" charset="0"/>
              </a:rPr>
              <a:t> wheel</a:t>
            </a:r>
            <a:endParaRPr lang="en-US" b="1"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76400" y="1066800"/>
            <a:ext cx="6096000" cy="464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CIVIL Dept. BGSIT.</a:t>
            </a:r>
            <a:endParaRPr lang="en-US"/>
          </a:p>
        </p:txBody>
      </p:sp>
    </p:spTree>
    <p:extLst>
      <p:ext uri="{BB962C8B-B14F-4D97-AF65-F5344CB8AC3E}">
        <p14:creationId xmlns:p14="http://schemas.microsoft.com/office/powerpoint/2010/main" xmlns="" val="20473063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5F11147-20FD-4F17-B2C9-495FB7EC0A53}" type="slidenum">
              <a:rPr lang="en-US" smtClean="0"/>
              <a:pPr>
                <a:defRPr/>
              </a:pPr>
              <a:t>32</a:t>
            </a:fld>
            <a:endParaRPr lang="en-US"/>
          </a:p>
        </p:txBody>
      </p:sp>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Power &amp; Efficiency of a </a:t>
            </a:r>
            <a:r>
              <a:rPr lang="en-US" b="1" dirty="0" err="1" smtClean="0">
                <a:latin typeface="Times New Roman" pitchFamily="18" charset="0"/>
                <a:cs typeface="Times New Roman" pitchFamily="18" charset="0"/>
              </a:rPr>
              <a:t>Pelton</a:t>
            </a:r>
            <a:r>
              <a:rPr lang="en-US" b="1" dirty="0" smtClean="0">
                <a:latin typeface="Times New Roman" pitchFamily="18" charset="0"/>
                <a:cs typeface="Times New Roman" pitchFamily="18" charset="0"/>
              </a:rPr>
              <a:t> wheel</a:t>
            </a:r>
            <a:endParaRPr lang="en-US" b="1" dirty="0">
              <a:latin typeface="Times New Roman" pitchFamily="18" charset="0"/>
              <a:cs typeface="Times New Roman" pitchFamily="18" charset="0"/>
            </a:endParaRPr>
          </a:p>
        </p:txBody>
      </p:sp>
      <p:sp>
        <p:nvSpPr>
          <p:cNvPr id="4" name="Rectangle 3"/>
          <p:cNvSpPr/>
          <p:nvPr/>
        </p:nvSpPr>
        <p:spPr>
          <a:xfrm>
            <a:off x="533400" y="1676400"/>
            <a:ext cx="7924800" cy="1200329"/>
          </a:xfrm>
          <a:prstGeom prst="rect">
            <a:avLst/>
          </a:prstGeom>
        </p:spPr>
        <p:txBody>
          <a:bodyPr wrap="square">
            <a:spAutoFit/>
          </a:bodyPr>
          <a:lstStyle/>
          <a:p>
            <a:r>
              <a:rPr lang="en-US" sz="3600" b="1" i="1" dirty="0">
                <a:latin typeface="Times New Roman" pitchFamily="18" charset="0"/>
                <a:cs typeface="Times New Roman" pitchFamily="18" charset="0"/>
              </a:rPr>
              <a:t>Work done per second by the jet on the vane = ƥaV</a:t>
            </a:r>
            <a:r>
              <a:rPr lang="en-US" sz="3600" b="1" i="1" baseline="-25000" dirty="0">
                <a:latin typeface="Times New Roman" pitchFamily="18" charset="0"/>
                <a:cs typeface="Times New Roman" pitchFamily="18" charset="0"/>
              </a:rPr>
              <a:t>1</a:t>
            </a:r>
            <a:r>
              <a:rPr lang="en-US" sz="3600" b="1" i="1" dirty="0">
                <a:latin typeface="Times New Roman" pitchFamily="18" charset="0"/>
                <a:cs typeface="Times New Roman" pitchFamily="18" charset="0"/>
              </a:rPr>
              <a:t>[V</a:t>
            </a:r>
            <a:r>
              <a:rPr lang="en-US" sz="3600" b="1" i="1" baseline="-25000" dirty="0">
                <a:latin typeface="Times New Roman" pitchFamily="18" charset="0"/>
                <a:cs typeface="Times New Roman" pitchFamily="18" charset="0"/>
              </a:rPr>
              <a:t>w1</a:t>
            </a:r>
            <a:r>
              <a:rPr lang="en-US" sz="3600" b="1" i="1" dirty="0">
                <a:latin typeface="Times New Roman" pitchFamily="18" charset="0"/>
                <a:cs typeface="Times New Roman" pitchFamily="18" charset="0"/>
              </a:rPr>
              <a:t>+ V</a:t>
            </a:r>
            <a:r>
              <a:rPr lang="en-US" sz="3600" b="1" i="1" baseline="-25000" dirty="0">
                <a:latin typeface="Times New Roman" pitchFamily="18" charset="0"/>
                <a:cs typeface="Times New Roman" pitchFamily="18" charset="0"/>
              </a:rPr>
              <a:t>w1</a:t>
            </a:r>
            <a:r>
              <a:rPr lang="en-US" sz="3600" b="1" i="1" dirty="0">
                <a:latin typeface="Times New Roman" pitchFamily="18" charset="0"/>
                <a:cs typeface="Times New Roman" pitchFamily="18" charset="0"/>
              </a:rPr>
              <a:t>]u</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3400" y="3200400"/>
            <a:ext cx="4038600" cy="1385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330636" y="4616875"/>
            <a:ext cx="3357562" cy="1509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533400" y="5060478"/>
            <a:ext cx="3773790" cy="584775"/>
          </a:xfrm>
          <a:prstGeom prst="rect">
            <a:avLst/>
          </a:prstGeom>
        </p:spPr>
        <p:txBody>
          <a:bodyPr wrap="none">
            <a:spAutoFit/>
          </a:bodyPr>
          <a:lstStyle/>
          <a:p>
            <a:r>
              <a:rPr lang="en-US" sz="3200" b="1" i="1" dirty="0">
                <a:latin typeface="Times New Roman" pitchFamily="18" charset="0"/>
                <a:cs typeface="Times New Roman" pitchFamily="18" charset="0"/>
              </a:rPr>
              <a:t>Maximum efficiency</a:t>
            </a:r>
          </a:p>
        </p:txBody>
      </p:sp>
      <p:sp>
        <p:nvSpPr>
          <p:cNvPr id="8" name="Footer Placeholder 7"/>
          <p:cNvSpPr>
            <a:spLocks noGrp="1"/>
          </p:cNvSpPr>
          <p:nvPr>
            <p:ph type="ftr" sz="quarter" idx="11"/>
          </p:nvPr>
        </p:nvSpPr>
        <p:spPr/>
        <p:txBody>
          <a:bodyPr/>
          <a:lstStyle/>
          <a:p>
            <a:pPr>
              <a:defRPr/>
            </a:pPr>
            <a:r>
              <a:rPr lang="en-US" smtClean="0"/>
              <a:t>CIVIL Dept. BGSIT.</a:t>
            </a:r>
            <a:endParaRPr lang="en-US"/>
          </a:p>
        </p:txBody>
      </p:sp>
    </p:spTree>
    <p:extLst>
      <p:ext uri="{BB962C8B-B14F-4D97-AF65-F5344CB8AC3E}">
        <p14:creationId xmlns:p14="http://schemas.microsoft.com/office/powerpoint/2010/main" xmlns="" val="20877528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5F11147-20FD-4F17-B2C9-495FB7EC0A53}" type="slidenum">
              <a:rPr lang="en-US" sz="2000" smtClean="0">
                <a:latin typeface="Times New Roman" pitchFamily="18" charset="0"/>
                <a:cs typeface="Times New Roman" pitchFamily="18" charset="0"/>
              </a:rPr>
              <a:pPr>
                <a:defRPr/>
              </a:pPr>
              <a:t>33</a:t>
            </a:fld>
            <a:endParaRPr lang="en-US" sz="2000">
              <a:latin typeface="Times New Roman" pitchFamily="18" charset="0"/>
              <a:cs typeface="Times New Roman" pitchFamily="18" charset="0"/>
            </a:endParaRPr>
          </a:p>
        </p:txBody>
      </p:sp>
      <p:sp>
        <p:nvSpPr>
          <p:cNvPr id="2" name="Title 1"/>
          <p:cNvSpPr>
            <a:spLocks noGrp="1"/>
          </p:cNvSpPr>
          <p:nvPr>
            <p:ph type="title"/>
          </p:nvPr>
        </p:nvSpPr>
        <p:spPr/>
        <p:txBody>
          <a:bodyPr>
            <a:normAutofit/>
          </a:bodyPr>
          <a:lstStyle/>
          <a:p>
            <a:pPr algn="ctr"/>
            <a:r>
              <a:rPr lang="en-US" b="1" dirty="0" smtClean="0">
                <a:latin typeface="Times New Roman" pitchFamily="18" charset="0"/>
                <a:cs typeface="Times New Roman" pitchFamily="18" charset="0"/>
              </a:rPr>
              <a:t>Problems</a:t>
            </a:r>
            <a:endParaRPr lang="en-US" b="1"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81850" y="1066800"/>
            <a:ext cx="1695450" cy="1785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57200" y="1219200"/>
            <a:ext cx="6724650" cy="2862322"/>
          </a:xfrm>
          <a:prstGeom prst="rect">
            <a:avLst/>
          </a:prstGeom>
        </p:spPr>
        <p:txBody>
          <a:bodyPr wrap="square">
            <a:spAutoFit/>
          </a:bodyPr>
          <a:lstStyle/>
          <a:p>
            <a:pPr algn="just"/>
            <a:r>
              <a:rPr lang="en-US" sz="2000" dirty="0" smtClean="0">
                <a:latin typeface="Times New Roman" pitchFamily="18" charset="0"/>
                <a:cs typeface="Times New Roman" pitchFamily="18" charset="0"/>
              </a:rPr>
              <a:t>1.The </a:t>
            </a:r>
            <a:r>
              <a:rPr lang="en-US" sz="2000" dirty="0">
                <a:latin typeface="Times New Roman" pitchFamily="18" charset="0"/>
                <a:cs typeface="Times New Roman" pitchFamily="18" charset="0"/>
              </a:rPr>
              <a:t>head at the base of the nozzle of a </a:t>
            </a:r>
            <a:r>
              <a:rPr lang="en-US" sz="2000" dirty="0" err="1">
                <a:latin typeface="Times New Roman" pitchFamily="18" charset="0"/>
                <a:cs typeface="Times New Roman" pitchFamily="18" charset="0"/>
              </a:rPr>
              <a:t>Pelton</a:t>
            </a:r>
            <a:r>
              <a:rPr lang="en-US" sz="2000" dirty="0">
                <a:latin typeface="Times New Roman" pitchFamily="18" charset="0"/>
                <a:cs typeface="Times New Roman" pitchFamily="18" charset="0"/>
              </a:rPr>
              <a:t> wheel is 640 m. The </a:t>
            </a:r>
            <a:r>
              <a:rPr lang="en-US" sz="2000" dirty="0" smtClean="0">
                <a:latin typeface="Times New Roman" pitchFamily="18" charset="0"/>
                <a:cs typeface="Times New Roman" pitchFamily="18" charset="0"/>
              </a:rPr>
              <a:t>outlet vane </a:t>
            </a:r>
            <a:r>
              <a:rPr lang="en-US" sz="2000" dirty="0">
                <a:latin typeface="Times New Roman" pitchFamily="18" charset="0"/>
                <a:cs typeface="Times New Roman" pitchFamily="18" charset="0"/>
              </a:rPr>
              <a:t>angle of the bucket is 15o. The relative velocity at the outlet </a:t>
            </a:r>
            <a:r>
              <a:rPr lang="en-US" sz="2000" dirty="0" smtClean="0">
                <a:latin typeface="Times New Roman" pitchFamily="18" charset="0"/>
                <a:cs typeface="Times New Roman" pitchFamily="18" charset="0"/>
              </a:rPr>
              <a:t>is reduced </a:t>
            </a:r>
            <a:r>
              <a:rPr lang="en-US" sz="2000" dirty="0">
                <a:latin typeface="Times New Roman" pitchFamily="18" charset="0"/>
                <a:cs typeface="Times New Roman" pitchFamily="18" charset="0"/>
              </a:rPr>
              <a:t>by 15% due to friction along the vanes. If the discharge at </a:t>
            </a:r>
            <a:r>
              <a:rPr lang="en-US" sz="2000" dirty="0" smtClean="0">
                <a:latin typeface="Times New Roman" pitchFamily="18" charset="0"/>
                <a:cs typeface="Times New Roman" pitchFamily="18" charset="0"/>
              </a:rPr>
              <a:t>outlet is </a:t>
            </a:r>
            <a:r>
              <a:rPr lang="en-US" sz="2000" dirty="0">
                <a:latin typeface="Times New Roman" pitchFamily="18" charset="0"/>
                <a:cs typeface="Times New Roman" pitchFamily="18" charset="0"/>
              </a:rPr>
              <a:t>without whirl find the ratio of bucket speed to the jet speed. If the </a:t>
            </a:r>
            <a:r>
              <a:rPr lang="en-US" sz="2000" dirty="0" smtClean="0">
                <a:latin typeface="Times New Roman" pitchFamily="18" charset="0"/>
                <a:cs typeface="Times New Roman" pitchFamily="18" charset="0"/>
              </a:rPr>
              <a:t>jet diameter </a:t>
            </a:r>
            <a:r>
              <a:rPr lang="en-US" sz="2000" dirty="0">
                <a:latin typeface="Times New Roman" pitchFamily="18" charset="0"/>
                <a:cs typeface="Times New Roman" pitchFamily="18" charset="0"/>
              </a:rPr>
              <a:t>is 100 mm while the wheel diameter is 1.2 m, find the </a:t>
            </a:r>
            <a:r>
              <a:rPr lang="en-US" sz="2000" dirty="0" smtClean="0">
                <a:latin typeface="Times New Roman" pitchFamily="18" charset="0"/>
                <a:cs typeface="Times New Roman" pitchFamily="18" charset="0"/>
              </a:rPr>
              <a:t>speed of </a:t>
            </a:r>
            <a:r>
              <a:rPr lang="en-US" sz="2000" dirty="0">
                <a:latin typeface="Times New Roman" pitchFamily="18" charset="0"/>
                <a:cs typeface="Times New Roman" pitchFamily="18" charset="0"/>
              </a:rPr>
              <a:t>the turbine in rpm, the force exerted by the jet on the wheel, the </a:t>
            </a:r>
            <a:r>
              <a:rPr lang="en-US" sz="2000" dirty="0" smtClean="0">
                <a:latin typeface="Times New Roman" pitchFamily="18" charset="0"/>
                <a:cs typeface="Times New Roman" pitchFamily="18" charset="0"/>
              </a:rPr>
              <a:t>Power developed </a:t>
            </a:r>
            <a:r>
              <a:rPr lang="en-US" sz="2000" dirty="0">
                <a:latin typeface="Times New Roman" pitchFamily="18" charset="0"/>
                <a:cs typeface="Times New Roman" pitchFamily="18" charset="0"/>
              </a:rPr>
              <a:t>and the hydraulic efficiency. Take </a:t>
            </a:r>
            <a:r>
              <a:rPr lang="en-US" sz="2000" i="1" dirty="0" err="1">
                <a:latin typeface="Times New Roman" pitchFamily="18" charset="0"/>
                <a:cs typeface="Times New Roman" pitchFamily="18" charset="0"/>
              </a:rPr>
              <a:t>Cv</a:t>
            </a:r>
            <a:r>
              <a:rPr lang="en-US" sz="2000" i="1" dirty="0">
                <a:latin typeface="Times New Roman" pitchFamily="18" charset="0"/>
                <a:cs typeface="Times New Roman" pitchFamily="18" charset="0"/>
              </a:rPr>
              <a:t>=</a:t>
            </a:r>
            <a:r>
              <a:rPr lang="en-US" sz="2000" dirty="0">
                <a:latin typeface="Times New Roman" pitchFamily="18" charset="0"/>
                <a:cs typeface="Times New Roman" pitchFamily="18" charset="0"/>
              </a:rPr>
              <a:t>0.97.</a:t>
            </a:r>
          </a:p>
          <a:p>
            <a:endParaRPr lang="en-US" sz="2000" dirty="0">
              <a:latin typeface="Times New Roman" pitchFamily="18" charset="0"/>
              <a:cs typeface="Times New Roman" pitchFamily="18" charset="0"/>
            </a:endParaRPr>
          </a:p>
        </p:txBody>
      </p:sp>
      <p:sp>
        <p:nvSpPr>
          <p:cNvPr id="5" name="Rectangle 4"/>
          <p:cNvSpPr/>
          <p:nvPr/>
        </p:nvSpPr>
        <p:spPr>
          <a:xfrm>
            <a:off x="609600" y="4081522"/>
            <a:ext cx="7924800" cy="1323439"/>
          </a:xfrm>
          <a:prstGeom prst="rect">
            <a:avLst/>
          </a:prstGeom>
        </p:spPr>
        <p:txBody>
          <a:bodyPr wrap="square">
            <a:spAutoFit/>
          </a:bodyPr>
          <a:lstStyle/>
          <a:p>
            <a:pPr algn="just"/>
            <a:r>
              <a:rPr lang="en-US" sz="2000" dirty="0" smtClean="0">
                <a:latin typeface="Times New Roman" pitchFamily="18" charset="0"/>
                <a:cs typeface="Times New Roman" pitchFamily="18" charset="0"/>
              </a:rPr>
              <a:t>2. A </a:t>
            </a:r>
            <a:r>
              <a:rPr lang="en-US" sz="2000" dirty="0">
                <a:latin typeface="Times New Roman" pitchFamily="18" charset="0"/>
                <a:cs typeface="Times New Roman" pitchFamily="18" charset="0"/>
              </a:rPr>
              <a:t>PELTON wheel turbine is having a mean runner diameter of 1.0 m </a:t>
            </a:r>
            <a:r>
              <a:rPr lang="en-US" sz="2000" dirty="0" smtClean="0">
                <a:latin typeface="Times New Roman" pitchFamily="18" charset="0"/>
                <a:cs typeface="Times New Roman" pitchFamily="18" charset="0"/>
              </a:rPr>
              <a:t>and is </a:t>
            </a:r>
            <a:r>
              <a:rPr lang="en-US" sz="2000" dirty="0">
                <a:latin typeface="Times New Roman" pitchFamily="18" charset="0"/>
                <a:cs typeface="Times New Roman" pitchFamily="18" charset="0"/>
              </a:rPr>
              <a:t>running at 1000 rpm. The net head is 100.0 m. If the side clearance </a:t>
            </a:r>
            <a:r>
              <a:rPr lang="en-US" sz="2000" dirty="0" smtClean="0">
                <a:latin typeface="Times New Roman" pitchFamily="18" charset="0"/>
                <a:cs typeface="Times New Roman" pitchFamily="18" charset="0"/>
              </a:rPr>
              <a:t>is 20</a:t>
            </a:r>
            <a:r>
              <a:rPr lang="en-US" sz="2000" dirty="0">
                <a:latin typeface="Times New Roman" pitchFamily="18" charset="0"/>
                <a:cs typeface="Times New Roman" pitchFamily="18" charset="0"/>
              </a:rPr>
              <a:t>° and discharge is 0.1 m3 /s, find the power available at the nozzle </a:t>
            </a:r>
            <a:r>
              <a:rPr lang="en-US" sz="2000" dirty="0" smtClean="0">
                <a:latin typeface="Times New Roman" pitchFamily="18" charset="0"/>
                <a:cs typeface="Times New Roman" pitchFamily="18" charset="0"/>
              </a:rPr>
              <a:t>and hydraulic </a:t>
            </a:r>
            <a:r>
              <a:rPr lang="en-US" sz="2000" dirty="0">
                <a:latin typeface="Times New Roman" pitchFamily="18" charset="0"/>
                <a:cs typeface="Times New Roman" pitchFamily="18" charset="0"/>
              </a:rPr>
              <a:t>efficiency of the turbine.</a:t>
            </a:r>
          </a:p>
        </p:txBody>
      </p:sp>
      <p:sp>
        <p:nvSpPr>
          <p:cNvPr id="7" name="Footer Placeholder 6"/>
          <p:cNvSpPr>
            <a:spLocks noGrp="1"/>
          </p:cNvSpPr>
          <p:nvPr>
            <p:ph type="ftr" sz="quarter" idx="11"/>
          </p:nvPr>
        </p:nvSpPr>
        <p:spPr/>
        <p:txBody>
          <a:bodyPr/>
          <a:lstStyle/>
          <a:p>
            <a:pPr>
              <a:defRPr/>
            </a:pPr>
            <a:r>
              <a:rPr lang="en-US" smtClean="0"/>
              <a:t>CIVIL Dept. BGSIT.</a:t>
            </a:r>
            <a:endParaRPr lang="en-US"/>
          </a:p>
        </p:txBody>
      </p:sp>
    </p:spTree>
    <p:extLst>
      <p:ext uri="{BB962C8B-B14F-4D97-AF65-F5344CB8AC3E}">
        <p14:creationId xmlns:p14="http://schemas.microsoft.com/office/powerpoint/2010/main" xmlns="" val="176225008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1.Sketch </a:t>
            </a:r>
            <a:r>
              <a:rPr lang="en-US" dirty="0">
                <a:latin typeface="Times New Roman" pitchFamily="18" charset="0"/>
                <a:cs typeface="Times New Roman" pitchFamily="18" charset="0"/>
              </a:rPr>
              <a:t>the layout of a PELTON wheel turbine showing the details</a:t>
            </a:r>
          </a:p>
          <a:p>
            <a:pPr marL="0" indent="0">
              <a:buNone/>
            </a:pPr>
            <a:r>
              <a:rPr lang="en-US" dirty="0" smtClean="0">
                <a:latin typeface="Times New Roman" pitchFamily="18" charset="0"/>
                <a:cs typeface="Times New Roman" pitchFamily="18" charset="0"/>
              </a:rPr>
              <a:t>  of </a:t>
            </a:r>
            <a:r>
              <a:rPr lang="en-US" dirty="0">
                <a:latin typeface="Times New Roman" pitchFamily="18" charset="0"/>
                <a:cs typeface="Times New Roman" pitchFamily="18" charset="0"/>
              </a:rPr>
              <a:t>nozzle, buckets and wheel when the turbine axis is horizontal </a:t>
            </a:r>
          </a:p>
          <a:p>
            <a:pPr marL="0" indent="0">
              <a:buNone/>
            </a:pPr>
            <a:r>
              <a:rPr lang="en-US" dirty="0">
                <a:latin typeface="Times New Roman" pitchFamily="18" charset="0"/>
                <a:cs typeface="Times New Roman" pitchFamily="18" charset="0"/>
              </a:rPr>
              <a:t> </a:t>
            </a:r>
          </a:p>
          <a:p>
            <a:r>
              <a:rPr lang="en-US" dirty="0" smtClean="0">
                <a:latin typeface="Times New Roman" pitchFamily="18" charset="0"/>
                <a:cs typeface="Times New Roman" pitchFamily="18" charset="0"/>
              </a:rPr>
              <a:t>2.Obtain </a:t>
            </a:r>
            <a:r>
              <a:rPr lang="en-US" dirty="0">
                <a:latin typeface="Times New Roman" pitchFamily="18" charset="0"/>
                <a:cs typeface="Times New Roman" pitchFamily="18" charset="0"/>
              </a:rPr>
              <a:t>an expression for maximum-efficiency of an impulse turbine.</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3.With </a:t>
            </a:r>
            <a:r>
              <a:rPr lang="en-US" dirty="0">
                <a:latin typeface="Times New Roman" pitchFamily="18" charset="0"/>
                <a:cs typeface="Times New Roman" pitchFamily="18" charset="0"/>
              </a:rPr>
              <a:t>a neat sketch explain the layout of a hydro-electric plant </a:t>
            </a:r>
          </a:p>
          <a:p>
            <a:pPr marL="0" indent="0">
              <a:buNone/>
            </a:pPr>
            <a:r>
              <a:rPr lang="en-US" dirty="0">
                <a:latin typeface="Times New Roman" pitchFamily="18" charset="0"/>
                <a:cs typeface="Times New Roman" pitchFamily="18" charset="0"/>
              </a:rPr>
              <a:t> </a:t>
            </a:r>
          </a:p>
          <a:p>
            <a:r>
              <a:rPr lang="en-US" dirty="0" smtClean="0">
                <a:latin typeface="Times New Roman" pitchFamily="18" charset="0"/>
                <a:cs typeface="Times New Roman" pitchFamily="18" charset="0"/>
              </a:rPr>
              <a:t>4.With </a:t>
            </a:r>
            <a:r>
              <a:rPr lang="en-US" dirty="0">
                <a:latin typeface="Times New Roman" pitchFamily="18" charset="0"/>
                <a:cs typeface="Times New Roman" pitchFamily="18" charset="0"/>
              </a:rPr>
              <a:t>a neat sketch explain the parts of an Impulse turbine</a:t>
            </a: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5.Classify </a:t>
            </a:r>
            <a:r>
              <a:rPr lang="en-US" dirty="0">
                <a:latin typeface="Times New Roman" pitchFamily="18" charset="0"/>
                <a:cs typeface="Times New Roman" pitchFamily="18" charset="0"/>
              </a:rPr>
              <a:t>the turbines based on head, specific speed and hydraulic</a:t>
            </a:r>
          </a:p>
          <a:p>
            <a:pPr marL="0" indent="0">
              <a:buNone/>
            </a:pPr>
            <a:r>
              <a:rPr lang="en-US" dirty="0" smtClean="0">
                <a:latin typeface="Times New Roman" pitchFamily="18" charset="0"/>
                <a:cs typeface="Times New Roman" pitchFamily="18" charset="0"/>
              </a:rPr>
              <a:t>   actions</a:t>
            </a:r>
            <a:r>
              <a:rPr lang="en-US" dirty="0">
                <a:latin typeface="Times New Roman" pitchFamily="18" charset="0"/>
                <a:cs typeface="Times New Roman" pitchFamily="18" charset="0"/>
              </a:rPr>
              <a:t>. Give examples for each.</a:t>
            </a:r>
          </a:p>
          <a:p>
            <a:pPr marL="514350" indent="-514350">
              <a:buClr>
                <a:schemeClr val="bg2">
                  <a:lumMod val="25000"/>
                </a:schemeClr>
              </a:buClr>
              <a:buAutoNum type="arabicPeriod"/>
            </a:pPr>
            <a:endParaRPr lang="en-GB"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Questions</a:t>
            </a:r>
            <a:endParaRPr lang="en-US" dirty="0"/>
          </a:p>
        </p:txBody>
      </p:sp>
      <p:pic>
        <p:nvPicPr>
          <p:cNvPr id="4" name="Content Placeholder 3"/>
          <p:cNvPicPr>
            <a:picLocks noChangeAspect="1"/>
          </p:cNvPicPr>
          <p:nvPr/>
        </p:nvPicPr>
        <p:blipFill>
          <a:blip r:embed="rId2" cstate="print">
            <a:extLst>
              <a:ext uri="{BEBA8EAE-BF5A-486C-A8C5-ECC9F3942E4B}">
                <a14:imgProps xmlns:a14="http://schemas.microsoft.com/office/drawing/2010/main" xmlns="">
                  <a14:imgLayer r:embed="rId3">
                    <a14:imgEffect>
                      <a14:backgroundRemoval t="0" b="89557" l="2128" r="100000">
                        <a14:foregroundMark x1="69149" y1="38608" x2="68617" y2="40190"/>
                        <a14:foregroundMark x1="72340" y1="47785" x2="76064" y2="56013"/>
                        <a14:foregroundMark x1="57447" y1="74367" x2="55319" y2="83861"/>
                        <a14:backgroundMark x1="64362" y1="87025" x2="59043" y2="90190"/>
                      </a14:backgroundRemoval>
                    </a14:imgEffect>
                    <a14:imgEffect>
                      <a14:colorTemperature colorTemp="4700"/>
                    </a14:imgEffect>
                  </a14:imgLayer>
                </a14:imgProps>
              </a:ext>
              <a:ext uri="{28A0092B-C50C-407E-A947-70E740481C1C}">
                <a14:useLocalDpi xmlns:a14="http://schemas.microsoft.com/office/drawing/2010/main" xmlns="" val="0"/>
              </a:ext>
            </a:extLst>
          </a:blip>
          <a:stretch>
            <a:fillRect/>
          </a:stretch>
        </p:blipFill>
        <p:spPr>
          <a:xfrm>
            <a:off x="7239000" y="228600"/>
            <a:ext cx="1554815" cy="1676400"/>
          </a:xfrm>
          <a:prstGeom prst="rect">
            <a:avLst/>
          </a:prstGeom>
        </p:spPr>
      </p:pic>
      <p:sp>
        <p:nvSpPr>
          <p:cNvPr id="5" name="Slide Number Placeholder 4"/>
          <p:cNvSpPr>
            <a:spLocks noGrp="1"/>
          </p:cNvSpPr>
          <p:nvPr>
            <p:ph type="sldNum" sz="quarter" idx="12"/>
          </p:nvPr>
        </p:nvSpPr>
        <p:spPr/>
        <p:txBody>
          <a:bodyPr/>
          <a:lstStyle/>
          <a:p>
            <a:fld id="{D5BBC35B-A44B-4119-B8DA-DE9E3DFADA20}" type="slidenum">
              <a:rPr kumimoji="0" lang="en-US" smtClean="0"/>
              <a:pPr/>
              <a:t>34</a:t>
            </a:fld>
            <a:endParaRPr kumimoji="0" lang="en-US"/>
          </a:p>
        </p:txBody>
      </p:sp>
      <p:sp>
        <p:nvSpPr>
          <p:cNvPr id="6" name="Footer Placeholder 5"/>
          <p:cNvSpPr>
            <a:spLocks noGrp="1"/>
          </p:cNvSpPr>
          <p:nvPr>
            <p:ph type="ftr" sz="quarter" idx="11"/>
          </p:nvPr>
        </p:nvSpPr>
        <p:spPr/>
        <p:txBody>
          <a:bodyPr/>
          <a:lstStyle/>
          <a:p>
            <a:pPr algn="r"/>
            <a:r>
              <a:rPr lang="en-GB" smtClean="0"/>
              <a:t>CIVIL Dept. BGSIT.</a:t>
            </a:r>
            <a:endParaRPr lang="en-GB" dirty="0"/>
          </a:p>
        </p:txBody>
      </p:sp>
    </p:spTree>
    <p:extLst>
      <p:ext uri="{BB962C8B-B14F-4D97-AF65-F5344CB8AC3E}">
        <p14:creationId xmlns:p14="http://schemas.microsoft.com/office/powerpoint/2010/main" xmlns="" val="93778562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p:txBody>
          <a:bodyPr/>
          <a:lstStyle/>
          <a:p>
            <a:pPr algn="just"/>
            <a:r>
              <a:rPr lang="en-GB" sz="2800" dirty="0" smtClean="0">
                <a:latin typeface="Times New Roman" pitchFamily="18" charset="0"/>
                <a:cs typeface="Times New Roman" pitchFamily="18" charset="0"/>
              </a:rPr>
              <a:t>Turbine is a device that extracts energy from a fluid (converts the energy held by the fluid to mechanical energy)</a:t>
            </a:r>
          </a:p>
          <a:p>
            <a:pPr algn="just"/>
            <a:endParaRPr lang="en-GB" sz="2800" dirty="0" smtClean="0"/>
          </a:p>
          <a:p>
            <a:pPr algn="just"/>
            <a:r>
              <a:rPr lang="en-GB" sz="2800" dirty="0" smtClean="0">
                <a:latin typeface="Times New Roman" pitchFamily="18" charset="0"/>
                <a:cs typeface="Times New Roman" pitchFamily="18" charset="0"/>
              </a:rPr>
              <a:t>Pumps are devices that add energy to the fluid (e.g. pumps, fans, blowers and compressors).</a:t>
            </a:r>
          </a:p>
          <a:p>
            <a:pPr algn="just"/>
            <a:endParaRPr lang="en-GB" sz="2400" dirty="0" smtClean="0"/>
          </a:p>
          <a:p>
            <a:pPr algn="just"/>
            <a:endParaRPr lang="en-GB" sz="2400" dirty="0" smtClean="0"/>
          </a:p>
        </p:txBody>
      </p:sp>
      <p:sp>
        <p:nvSpPr>
          <p:cNvPr id="3074" name="Title 1"/>
          <p:cNvSpPr>
            <a:spLocks noGrp="1"/>
          </p:cNvSpPr>
          <p:nvPr>
            <p:ph type="title"/>
          </p:nvPr>
        </p:nvSpPr>
        <p:spPr/>
        <p:txBody>
          <a:bodyPr/>
          <a:lstStyle/>
          <a:p>
            <a:pPr algn="ctr"/>
            <a:r>
              <a:rPr lang="en-GB" b="1" dirty="0" smtClean="0">
                <a:latin typeface="Times New Roman" pitchFamily="18" charset="0"/>
                <a:cs typeface="Times New Roman" pitchFamily="18" charset="0"/>
              </a:rPr>
              <a:t>Hydraulic machinery</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4</a:t>
            </a:fld>
            <a:endParaRPr kumimoji="0" lang="en-US"/>
          </a:p>
        </p:txBody>
      </p:sp>
      <p:sp>
        <p:nvSpPr>
          <p:cNvPr id="5" name="Footer Placeholder 4"/>
          <p:cNvSpPr>
            <a:spLocks noGrp="1"/>
          </p:cNvSpPr>
          <p:nvPr>
            <p:ph type="ftr" sz="quarter" idx="11"/>
          </p:nvPr>
        </p:nvSpPr>
        <p:spPr/>
        <p:txBody>
          <a:bodyPr/>
          <a:lstStyle/>
          <a:p>
            <a:pPr algn="r"/>
            <a:r>
              <a:rPr lang="en-GB" smtClean="0"/>
              <a:t>CIVIL Dept. BGSIT.</a:t>
            </a:r>
            <a:endParaRPr lang="en-GB" dirty="0"/>
          </a:p>
        </p:txBody>
      </p:sp>
    </p:spTree>
    <p:extLst>
      <p:ext uri="{BB962C8B-B14F-4D97-AF65-F5344CB8AC3E}">
        <p14:creationId xmlns:p14="http://schemas.microsoft.com/office/powerpoint/2010/main" xmlns="" val="5127926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457200" y="990600"/>
            <a:ext cx="8229600" cy="5638800"/>
          </a:xfrm>
        </p:spPr>
        <p:txBody>
          <a:bodyPr/>
          <a:lstStyle/>
          <a:p>
            <a:pPr algn="just"/>
            <a:r>
              <a:rPr lang="en-US" sz="2800" dirty="0" smtClean="0">
                <a:latin typeface="Times New Roman" pitchFamily="18" charset="0"/>
                <a:cs typeface="Times New Roman" pitchFamily="18" charset="0"/>
              </a:rPr>
              <a:t>Hydro electric power is the most remarkable development pertaining to the exploitation of water resources throughout the world</a:t>
            </a:r>
          </a:p>
          <a:p>
            <a:pPr algn="just"/>
            <a:r>
              <a:rPr lang="en-US" sz="2800" dirty="0" smtClean="0">
                <a:latin typeface="Times New Roman" pitchFamily="18" charset="0"/>
                <a:cs typeface="Times New Roman" pitchFamily="18" charset="0"/>
              </a:rPr>
              <a:t>Hydroelectric power is developed by hydraulic turbines which are hydraulic machines.</a:t>
            </a:r>
          </a:p>
          <a:p>
            <a:pPr algn="just"/>
            <a:r>
              <a:rPr lang="en-US" sz="2800" dirty="0" smtClean="0">
                <a:latin typeface="Times New Roman" pitchFamily="18" charset="0"/>
                <a:cs typeface="Times New Roman" pitchFamily="18" charset="0"/>
              </a:rPr>
              <a:t>Turbines convert hydraulic energy or hydro-potential into mechanical energy.</a:t>
            </a:r>
          </a:p>
          <a:p>
            <a:pPr algn="just"/>
            <a:r>
              <a:rPr lang="en-US" sz="2800" dirty="0" smtClean="0">
                <a:latin typeface="Times New Roman" pitchFamily="18" charset="0"/>
                <a:cs typeface="Times New Roman" pitchFamily="18" charset="0"/>
              </a:rPr>
              <a:t>Mechanical energy developed by turbines is used to run electric generators coupled to the shaft of turbines</a:t>
            </a:r>
          </a:p>
          <a:p>
            <a:pPr algn="just"/>
            <a:r>
              <a:rPr lang="en-US" sz="2800" dirty="0" smtClean="0">
                <a:latin typeface="Times New Roman" pitchFamily="18" charset="0"/>
                <a:cs typeface="Times New Roman" pitchFamily="18" charset="0"/>
              </a:rPr>
              <a:t>Hydro electric power is the most cheapest source of power generation.</a:t>
            </a:r>
          </a:p>
          <a:p>
            <a:pPr algn="just"/>
            <a:endParaRPr lang="en-US" sz="2800" dirty="0" smtClean="0"/>
          </a:p>
          <a:p>
            <a:pPr algn="just"/>
            <a:endParaRPr lang="en-US" sz="2800" dirty="0" smtClean="0"/>
          </a:p>
          <a:p>
            <a:pPr algn="just"/>
            <a:endParaRPr lang="en-US" sz="2800" dirty="0" smtClean="0"/>
          </a:p>
          <a:p>
            <a:pPr algn="just"/>
            <a:endParaRPr lang="en-US" sz="2800" dirty="0" smtClean="0"/>
          </a:p>
        </p:txBody>
      </p:sp>
      <p:sp>
        <p:nvSpPr>
          <p:cNvPr id="4098" name="Rectangle 2"/>
          <p:cNvSpPr>
            <a:spLocks noGrp="1" noChangeArrowheads="1"/>
          </p:cNvSpPr>
          <p:nvPr>
            <p:ph type="title"/>
          </p:nvPr>
        </p:nvSpPr>
        <p:spPr>
          <a:xfrm>
            <a:off x="457200" y="274638"/>
            <a:ext cx="8229600" cy="792162"/>
          </a:xfrm>
        </p:spPr>
        <p:txBody>
          <a:bodyPr/>
          <a:lstStyle/>
          <a:p>
            <a:pPr algn="ctr"/>
            <a:r>
              <a:rPr lang="en-US" b="1" dirty="0" smtClean="0">
                <a:latin typeface="Times New Roman" pitchFamily="18" charset="0"/>
                <a:cs typeface="Times New Roman" pitchFamily="18" charset="0"/>
              </a:rPr>
              <a:t>Turbines</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5</a:t>
            </a:fld>
            <a:endParaRPr kumimoji="0" lang="en-US"/>
          </a:p>
        </p:txBody>
      </p:sp>
      <p:sp>
        <p:nvSpPr>
          <p:cNvPr id="5" name="Footer Placeholder 4"/>
          <p:cNvSpPr>
            <a:spLocks noGrp="1"/>
          </p:cNvSpPr>
          <p:nvPr>
            <p:ph type="ftr" sz="quarter" idx="11"/>
          </p:nvPr>
        </p:nvSpPr>
        <p:spPr/>
        <p:txBody>
          <a:bodyPr/>
          <a:lstStyle/>
          <a:p>
            <a:pPr algn="r"/>
            <a:r>
              <a:rPr lang="en-GB" smtClean="0"/>
              <a:t>CIVIL Dept. BGSIT.</a:t>
            </a:r>
            <a:endParaRPr lang="en-GB" dirty="0"/>
          </a:p>
        </p:txBody>
      </p:sp>
    </p:spTree>
    <p:extLst>
      <p:ext uri="{BB962C8B-B14F-4D97-AF65-F5344CB8AC3E}">
        <p14:creationId xmlns:p14="http://schemas.microsoft.com/office/powerpoint/2010/main" xmlns="" val="9434539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1371600"/>
            <a:ext cx="8229600" cy="4754563"/>
          </a:xfrm>
        </p:spPr>
        <p:txBody>
          <a:bodyPr/>
          <a:lstStyle/>
          <a:p>
            <a:pPr algn="just"/>
            <a:r>
              <a:rPr lang="en-US" sz="2800" dirty="0" smtClean="0">
                <a:latin typeface="Times New Roman" pitchFamily="18" charset="0"/>
                <a:cs typeface="Times New Roman" pitchFamily="18" charset="0"/>
              </a:rPr>
              <a:t>J.V. </a:t>
            </a:r>
            <a:r>
              <a:rPr lang="en-US" sz="2800" dirty="0" err="1" smtClean="0">
                <a:latin typeface="Times New Roman" pitchFamily="18" charset="0"/>
                <a:cs typeface="Times New Roman" pitchFamily="18" charset="0"/>
              </a:rPr>
              <a:t>Poncelet</a:t>
            </a:r>
            <a:r>
              <a:rPr lang="en-US" sz="2800" dirty="0" smtClean="0">
                <a:latin typeface="Times New Roman" pitchFamily="18" charset="0"/>
                <a:cs typeface="Times New Roman" pitchFamily="18" charset="0"/>
              </a:rPr>
              <a:t> first introduced the idea of the development of mechanical energy through hydraulic energy</a:t>
            </a:r>
          </a:p>
          <a:p>
            <a:pPr algn="just"/>
            <a:r>
              <a:rPr lang="en-US" sz="2800" dirty="0" smtClean="0">
                <a:latin typeface="Times New Roman" pitchFamily="18" charset="0"/>
                <a:cs typeface="Times New Roman" pitchFamily="18" charset="0"/>
              </a:rPr>
              <a:t>Modern hydraulic turbines have been developed by L.A. </a:t>
            </a:r>
            <a:r>
              <a:rPr lang="en-US" sz="2800" dirty="0" err="1" smtClean="0">
                <a:latin typeface="Times New Roman" pitchFamily="18" charset="0"/>
                <a:cs typeface="Times New Roman" pitchFamily="18" charset="0"/>
              </a:rPr>
              <a:t>Pelton</a:t>
            </a:r>
            <a:r>
              <a:rPr lang="en-US" sz="2800" dirty="0" smtClean="0">
                <a:latin typeface="Times New Roman" pitchFamily="18" charset="0"/>
                <a:cs typeface="Times New Roman" pitchFamily="18" charset="0"/>
              </a:rPr>
              <a:t> (impulse), G. </a:t>
            </a:r>
            <a:r>
              <a:rPr lang="en-US" sz="2800" dirty="0" err="1" smtClean="0">
                <a:latin typeface="Times New Roman" pitchFamily="18" charset="0"/>
                <a:cs typeface="Times New Roman" pitchFamily="18" charset="0"/>
              </a:rPr>
              <a:t>Coriolis</a:t>
            </a:r>
            <a:r>
              <a:rPr lang="en-US" sz="2800" dirty="0" smtClean="0">
                <a:latin typeface="Times New Roman" pitchFamily="18" charset="0"/>
                <a:cs typeface="Times New Roman" pitchFamily="18" charset="0"/>
              </a:rPr>
              <a:t> and J.B. Francis (reaction) and V Kaplan (propeller)</a:t>
            </a:r>
          </a:p>
        </p:txBody>
      </p:sp>
      <p:sp>
        <p:nvSpPr>
          <p:cNvPr id="5122" name="Rectangle 2"/>
          <p:cNvSpPr>
            <a:spLocks noGrp="1" noChangeArrowheads="1"/>
          </p:cNvSpPr>
          <p:nvPr>
            <p:ph type="title"/>
          </p:nvPr>
        </p:nvSpPr>
        <p:spPr/>
        <p:txBody>
          <a:bodyPr/>
          <a:lstStyle/>
          <a:p>
            <a:pPr algn="ctr"/>
            <a:r>
              <a:rPr lang="en-US" b="1" dirty="0" smtClean="0">
                <a:latin typeface="Times New Roman" pitchFamily="18" charset="0"/>
                <a:cs typeface="Times New Roman" pitchFamily="18" charset="0"/>
              </a:rPr>
              <a:t>Turbines</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6</a:t>
            </a:fld>
            <a:endParaRPr kumimoji="0" lang="en-US"/>
          </a:p>
        </p:txBody>
      </p:sp>
      <p:sp>
        <p:nvSpPr>
          <p:cNvPr id="5" name="Footer Placeholder 4"/>
          <p:cNvSpPr>
            <a:spLocks noGrp="1"/>
          </p:cNvSpPr>
          <p:nvPr>
            <p:ph type="ftr" sz="quarter" idx="11"/>
          </p:nvPr>
        </p:nvSpPr>
        <p:spPr/>
        <p:txBody>
          <a:bodyPr/>
          <a:lstStyle/>
          <a:p>
            <a:pPr algn="r"/>
            <a:r>
              <a:rPr lang="en-GB" smtClean="0"/>
              <a:t>CIVIL Dept. BGSIT.</a:t>
            </a:r>
            <a:endParaRPr lang="en-GB" dirty="0"/>
          </a:p>
        </p:txBody>
      </p:sp>
    </p:spTree>
    <p:extLst>
      <p:ext uri="{BB962C8B-B14F-4D97-AF65-F5344CB8AC3E}">
        <p14:creationId xmlns:p14="http://schemas.microsoft.com/office/powerpoint/2010/main" xmlns="" val="15883399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endParaRPr lang="en-US" dirty="0" smtClean="0"/>
          </a:p>
        </p:txBody>
      </p:sp>
      <p:sp>
        <p:nvSpPr>
          <p:cNvPr id="6146" name="Rectangle 2"/>
          <p:cNvSpPr>
            <a:spLocks noGrp="1" noChangeArrowheads="1"/>
          </p:cNvSpPr>
          <p:nvPr>
            <p:ph type="title"/>
          </p:nvPr>
        </p:nvSpPr>
        <p:spPr/>
        <p:txBody>
          <a:bodyPr/>
          <a:lstStyle/>
          <a:p>
            <a:pPr algn="ctr"/>
            <a:r>
              <a:rPr lang="en-US" b="1" dirty="0" smtClean="0">
                <a:latin typeface="Times New Roman" pitchFamily="18" charset="0"/>
                <a:cs typeface="Times New Roman" pitchFamily="18" charset="0"/>
              </a:rPr>
              <a:t>Turbines</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473200"/>
            <a:ext cx="8763000" cy="469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D5BBC35B-A44B-4119-B8DA-DE9E3DFADA20}" type="slidenum">
              <a:rPr kumimoji="0" lang="en-US" smtClean="0"/>
              <a:pPr/>
              <a:t>7</a:t>
            </a:fld>
            <a:endParaRPr kumimoji="0" lang="en-US"/>
          </a:p>
        </p:txBody>
      </p:sp>
      <p:sp>
        <p:nvSpPr>
          <p:cNvPr id="6" name="Footer Placeholder 5"/>
          <p:cNvSpPr>
            <a:spLocks noGrp="1"/>
          </p:cNvSpPr>
          <p:nvPr>
            <p:ph type="ftr" sz="quarter" idx="11"/>
          </p:nvPr>
        </p:nvSpPr>
        <p:spPr/>
        <p:txBody>
          <a:bodyPr/>
          <a:lstStyle/>
          <a:p>
            <a:pPr algn="r"/>
            <a:r>
              <a:rPr lang="en-GB" smtClean="0"/>
              <a:t>CIVIL Dept. BGSIT.</a:t>
            </a:r>
            <a:endParaRPr lang="en-GB" dirty="0"/>
          </a:p>
        </p:txBody>
      </p:sp>
    </p:spTree>
    <p:extLst>
      <p:ext uri="{BB962C8B-B14F-4D97-AF65-F5344CB8AC3E}">
        <p14:creationId xmlns:p14="http://schemas.microsoft.com/office/powerpoint/2010/main" xmlns="" val="31328600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304800" y="1600200"/>
            <a:ext cx="8839200" cy="5029200"/>
          </a:xfrm>
        </p:spPr>
        <p:txBody>
          <a:bodyPr/>
          <a:lstStyle/>
          <a:p>
            <a:pPr>
              <a:buFontTx/>
              <a:buNone/>
            </a:pPr>
            <a:r>
              <a:rPr lang="en-US" sz="2800" dirty="0" smtClean="0">
                <a:latin typeface="Times New Roman" pitchFamily="18" charset="0"/>
                <a:cs typeface="Times New Roman" pitchFamily="18" charset="0"/>
              </a:rPr>
              <a:t>Turbines can be classified on the basis of:</a:t>
            </a:r>
          </a:p>
          <a:p>
            <a:r>
              <a:rPr lang="en-US" sz="2800" dirty="0" smtClean="0">
                <a:latin typeface="Times New Roman" pitchFamily="18" charset="0"/>
                <a:cs typeface="Times New Roman" pitchFamily="18" charset="0"/>
              </a:rPr>
              <a:t>Head and quantity of water available</a:t>
            </a:r>
          </a:p>
          <a:p>
            <a:r>
              <a:rPr lang="en-US" sz="2800" dirty="0" smtClean="0">
                <a:latin typeface="Times New Roman" pitchFamily="18" charset="0"/>
                <a:cs typeface="Times New Roman" pitchFamily="18" charset="0"/>
              </a:rPr>
              <a:t>Hydraulic action of water</a:t>
            </a:r>
          </a:p>
          <a:p>
            <a:r>
              <a:rPr lang="en-US" sz="2800" dirty="0" smtClean="0">
                <a:latin typeface="Times New Roman" pitchFamily="18" charset="0"/>
                <a:cs typeface="Times New Roman" pitchFamily="18" charset="0"/>
              </a:rPr>
              <a:t>Direction of flow of water in the runner</a:t>
            </a:r>
          </a:p>
          <a:p>
            <a:r>
              <a:rPr lang="en-US" sz="2800" dirty="0" smtClean="0">
                <a:latin typeface="Times New Roman" pitchFamily="18" charset="0"/>
                <a:cs typeface="Times New Roman" pitchFamily="18" charset="0"/>
              </a:rPr>
              <a:t>Specific speed of turbines</a:t>
            </a:r>
          </a:p>
        </p:txBody>
      </p:sp>
      <p:sp>
        <p:nvSpPr>
          <p:cNvPr id="7170" name="Rectangle 2"/>
          <p:cNvSpPr>
            <a:spLocks noGrp="1" noChangeArrowheads="1"/>
          </p:cNvSpPr>
          <p:nvPr>
            <p:ph type="title"/>
          </p:nvPr>
        </p:nvSpPr>
        <p:spPr/>
        <p:txBody>
          <a:bodyPr/>
          <a:lstStyle/>
          <a:p>
            <a:r>
              <a:rPr lang="en-US" dirty="0" smtClean="0"/>
              <a:t>	</a:t>
            </a:r>
            <a:r>
              <a:rPr lang="en-US" b="1" dirty="0" smtClean="0">
                <a:latin typeface="Times New Roman" pitchFamily="18" charset="0"/>
                <a:cs typeface="Times New Roman" pitchFamily="18" charset="0"/>
              </a:rPr>
              <a:t>Classification of turbines</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8</a:t>
            </a:fld>
            <a:endParaRPr kumimoji="0" lang="en-US"/>
          </a:p>
        </p:txBody>
      </p:sp>
      <p:sp>
        <p:nvSpPr>
          <p:cNvPr id="5" name="Footer Placeholder 4"/>
          <p:cNvSpPr>
            <a:spLocks noGrp="1"/>
          </p:cNvSpPr>
          <p:nvPr>
            <p:ph type="ftr" sz="quarter" idx="11"/>
          </p:nvPr>
        </p:nvSpPr>
        <p:spPr/>
        <p:txBody>
          <a:bodyPr/>
          <a:lstStyle/>
          <a:p>
            <a:pPr algn="r"/>
            <a:r>
              <a:rPr lang="en-GB" smtClean="0"/>
              <a:t>CIVIL Dept. BGSIT.</a:t>
            </a:r>
            <a:endParaRPr lang="en-GB" dirty="0"/>
          </a:p>
        </p:txBody>
      </p:sp>
    </p:spTree>
    <p:extLst>
      <p:ext uri="{BB962C8B-B14F-4D97-AF65-F5344CB8AC3E}">
        <p14:creationId xmlns:p14="http://schemas.microsoft.com/office/powerpoint/2010/main" xmlns="" val="6496469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457200" y="1143000"/>
            <a:ext cx="8229600" cy="5486400"/>
          </a:xfrm>
        </p:spPr>
        <p:txBody>
          <a:bodyPr/>
          <a:lstStyle/>
          <a:p>
            <a:pPr>
              <a:defRPr/>
            </a:pPr>
            <a:r>
              <a:rPr lang="en-US" sz="2800" dirty="0" smtClean="0">
                <a:latin typeface="Times New Roman" pitchFamily="18" charset="0"/>
                <a:cs typeface="Times New Roman" pitchFamily="18" charset="0"/>
              </a:rPr>
              <a:t>Based on head and quantity of water</a:t>
            </a:r>
          </a:p>
          <a:p>
            <a:pPr marL="465138" lvl="1" indent="-7938">
              <a:buFontTx/>
              <a:buNone/>
              <a:defRPr/>
            </a:pPr>
            <a:r>
              <a:rPr lang="en-US" sz="2400" dirty="0" smtClean="0">
                <a:latin typeface="Times New Roman" pitchFamily="18" charset="0"/>
                <a:cs typeface="Times New Roman" pitchFamily="18" charset="0"/>
              </a:rPr>
              <a:t>According to head and quantity of water available, the turbines can be classified into</a:t>
            </a:r>
          </a:p>
          <a:p>
            <a:pPr lvl="1">
              <a:buFontTx/>
              <a:buNone/>
              <a:defRPr/>
            </a:pPr>
            <a:r>
              <a:rPr lang="en-US" sz="2400" dirty="0" smtClean="0">
                <a:latin typeface="Times New Roman" pitchFamily="18" charset="0"/>
                <a:cs typeface="Times New Roman" pitchFamily="18" charset="0"/>
              </a:rPr>
              <a:t>a) High head turbines</a:t>
            </a:r>
          </a:p>
          <a:p>
            <a:pPr lvl="1">
              <a:buFontTx/>
              <a:buNone/>
              <a:defRPr/>
            </a:pPr>
            <a:r>
              <a:rPr lang="en-US" sz="2400" dirty="0" smtClean="0">
                <a:latin typeface="Times New Roman" pitchFamily="18" charset="0"/>
                <a:cs typeface="Times New Roman" pitchFamily="18" charset="0"/>
              </a:rPr>
              <a:t>b) Medium head turbines</a:t>
            </a:r>
          </a:p>
          <a:p>
            <a:pPr lvl="1">
              <a:buFontTx/>
              <a:buNone/>
              <a:defRPr/>
            </a:pPr>
            <a:r>
              <a:rPr lang="en-US" sz="2400" dirty="0" smtClean="0">
                <a:latin typeface="Times New Roman" pitchFamily="18" charset="0"/>
                <a:cs typeface="Times New Roman" pitchFamily="18" charset="0"/>
              </a:rPr>
              <a:t>c) Low head turbines</a:t>
            </a:r>
          </a:p>
          <a:p>
            <a:pPr marL="914400" lvl="1" indent="-457200">
              <a:buFontTx/>
              <a:buNone/>
              <a:defRPr/>
            </a:pPr>
            <a:r>
              <a:rPr lang="en-US" sz="2400" dirty="0" smtClean="0">
                <a:latin typeface="Times New Roman" pitchFamily="18" charset="0"/>
                <a:cs typeface="Times New Roman" pitchFamily="18" charset="0"/>
              </a:rPr>
              <a:t>a) High head turbines</a:t>
            </a:r>
          </a:p>
          <a:p>
            <a:pPr marL="914400" lvl="1" indent="-457200" algn="just">
              <a:buFontTx/>
              <a:buNone/>
              <a:defRPr/>
            </a:pPr>
            <a:r>
              <a:rPr lang="en-US" sz="2400" dirty="0" smtClean="0">
                <a:latin typeface="Times New Roman" pitchFamily="18" charset="0"/>
                <a:cs typeface="Times New Roman" pitchFamily="18" charset="0"/>
              </a:rPr>
              <a:t>     High head turbines are the turbines which work under heads more than 250m. The quantity of water needed in case of high head turbines is usually small. The </a:t>
            </a:r>
            <a:r>
              <a:rPr lang="en-US" sz="2400" dirty="0" err="1" smtClean="0">
                <a:latin typeface="Times New Roman" pitchFamily="18" charset="0"/>
                <a:cs typeface="Times New Roman" pitchFamily="18" charset="0"/>
              </a:rPr>
              <a:t>Pelton</a:t>
            </a:r>
            <a:r>
              <a:rPr lang="en-US" sz="2400" dirty="0" smtClean="0">
                <a:latin typeface="Times New Roman" pitchFamily="18" charset="0"/>
                <a:cs typeface="Times New Roman" pitchFamily="18" charset="0"/>
              </a:rPr>
              <a:t> turbines are the usual choice for high heads.</a:t>
            </a:r>
          </a:p>
          <a:p>
            <a:pPr lvl="1">
              <a:buFontTx/>
              <a:buNone/>
              <a:defRPr/>
            </a:pPr>
            <a:endParaRPr lang="en-US" dirty="0" smtClean="0">
              <a:latin typeface="Times New Roman" pitchFamily="18" charset="0"/>
              <a:cs typeface="Times New Roman" pitchFamily="18" charset="0"/>
            </a:endParaRPr>
          </a:p>
        </p:txBody>
      </p:sp>
      <p:sp>
        <p:nvSpPr>
          <p:cNvPr id="8195" name="Rectangle 2"/>
          <p:cNvSpPr>
            <a:spLocks noGrp="1" noChangeArrowheads="1"/>
          </p:cNvSpPr>
          <p:nvPr>
            <p:ph type="title"/>
          </p:nvPr>
        </p:nvSpPr>
        <p:spPr>
          <a:xfrm>
            <a:off x="457200" y="274638"/>
            <a:ext cx="8229600" cy="868362"/>
          </a:xfrm>
        </p:spPr>
        <p:txBody>
          <a:bodyPr/>
          <a:lstStyle/>
          <a:p>
            <a:r>
              <a:rPr lang="en-US" b="1" dirty="0" smtClean="0">
                <a:latin typeface="Times New Roman" pitchFamily="18" charset="0"/>
                <a:cs typeface="Times New Roman" pitchFamily="18" charset="0"/>
              </a:rPr>
              <a:t>Classification of turbines</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9</a:t>
            </a:fld>
            <a:endParaRPr kumimoji="0" lang="en-US"/>
          </a:p>
        </p:txBody>
      </p:sp>
      <p:sp>
        <p:nvSpPr>
          <p:cNvPr id="5" name="Footer Placeholder 4"/>
          <p:cNvSpPr>
            <a:spLocks noGrp="1"/>
          </p:cNvSpPr>
          <p:nvPr>
            <p:ph type="ftr" sz="quarter" idx="11"/>
          </p:nvPr>
        </p:nvSpPr>
        <p:spPr/>
        <p:txBody>
          <a:bodyPr/>
          <a:lstStyle/>
          <a:p>
            <a:pPr algn="r"/>
            <a:r>
              <a:rPr lang="en-GB" smtClean="0"/>
              <a:t>CIVIL Dept. BGSIT.</a:t>
            </a:r>
            <a:endParaRPr lang="en-GB" dirty="0"/>
          </a:p>
        </p:txBody>
      </p:sp>
    </p:spTree>
    <p:extLst>
      <p:ext uri="{BB962C8B-B14F-4D97-AF65-F5344CB8AC3E}">
        <p14:creationId xmlns:p14="http://schemas.microsoft.com/office/powerpoint/2010/main" xmlns="" val="163660905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omments xmlns="ac8c5154-dc0f-4482-93f4-b39836147c85" xsi:nil="true"/>
    <Internal_x0020_SME_x0020_Reviewer xmlns="ac8c5154-dc0f-4482-93f4-b39836147c85">
      <UserInfo>
        <DisplayName>Elaiyaperumal Ponnusamy</DisplayName>
        <AccountId>566</AccountId>
        <AccountType/>
      </UserInfo>
    </Internal_x0020_SME_x0020_Reviewer>
    <Actual_x0020_Start_x0020_Date xmlns="ac8c5154-dc0f-4482-93f4-b39836147c85">2013-09-02T18:30:00+00:00</Actual_x0020_Start_x0020_Date>
    <Actual_x0020_Completion_x0020_Date xmlns="ac8c5154-dc0f-4482-93f4-b39836147c85">2013-09-08T18:30:00+00:00</Actual_x0020_Completion_x0020_Date>
    <Author0 xmlns="ac8c5154-dc0f-4482-93f4-b39836147c85">
      <UserInfo>
        <DisplayName>Amit Gouder</DisplayName>
        <AccountId>25</AccountId>
        <AccountType/>
      </UserInfo>
    </Author0>
    <Planned_x0020_Completion_x0020_Date xmlns="ac8c5154-dc0f-4482-93f4-b39836147c85">2013-09-05T18:30:00+00:00</Planned_x0020_Completion_x0020_Date>
    <Status xmlns="ac8c5154-dc0f-4482-93f4-b39836147c85">Internal SME Review</Status>
    <Assigned_x0020_To0 xmlns="ac8c5154-dc0f-4482-93f4-b39836147c85">
      <UserInfo>
        <DisplayName>Elaiyaperumal Ponnusamy</DisplayName>
        <AccountId>566</AccountId>
        <AccountType/>
      </UserInfo>
    </Assigned_x0020_To0>
    <Planned_x0020_Start_x0020_Date xmlns="ac8c5154-dc0f-4482-93f4-b39836147c85">2013-09-02T18:30:00+00:00</Planned_x0020_Start_x0020_Date>
    <Content_x0020_Type xmlns="ac8c5154-dc0f-4482-93f4-b39836147c85">PPT</Content_x0020_Type>
    <Version_x0020_No_x002e_ xmlns="ac8c5154-dc0f-4482-93f4-b39836147c85">2.1</Version_x0020_No_x002e_>
    <Sub_x0020_Status xmlns="ac8c5154-dc0f-4482-93f4-b39836147c85">Pending</Sub_x0020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604D22444460409AF20E1B8DEF6BDD" ma:contentTypeVersion="13" ma:contentTypeDescription="Create a new document." ma:contentTypeScope="" ma:versionID="a46b3180d8e58b53b3d8e32cdb1cf0c9">
  <xsd:schema xmlns:xsd="http://www.w3.org/2001/XMLSchema" xmlns:p="http://schemas.microsoft.com/office/2006/metadata/properties" xmlns:ns2="ac8c5154-dc0f-4482-93f4-b39836147c85" targetNamespace="http://schemas.microsoft.com/office/2006/metadata/properties" ma:root="true" ma:fieldsID="cc5a4a1d0f6f51ce6ac36fcfcdaa367e" ns2:_="">
    <xsd:import namespace="ac8c5154-dc0f-4482-93f4-b39836147c85"/>
    <xsd:element name="properties">
      <xsd:complexType>
        <xsd:sequence>
          <xsd:element name="documentManagement">
            <xsd:complexType>
              <xsd:all>
                <xsd:element ref="ns2:Content_x0020_Type" minOccurs="0"/>
                <xsd:element ref="ns2:Version_x0020_No_x002e_" minOccurs="0"/>
                <xsd:element ref="ns2:Status" minOccurs="0"/>
                <xsd:element ref="ns2:Sub_x0020_Status" minOccurs="0"/>
                <xsd:element ref="ns2:Comments" minOccurs="0"/>
                <xsd:element ref="ns2:Assigned_x0020_To0" minOccurs="0"/>
                <xsd:element ref="ns2:Author0" minOccurs="0"/>
                <xsd:element ref="ns2:Internal_x0020_SME_x0020_Reviewer" minOccurs="0"/>
                <xsd:element ref="ns2:Planned_x0020_Start_x0020_Date" minOccurs="0"/>
                <xsd:element ref="ns2:Planned_x0020_Completion_x0020_Date" minOccurs="0"/>
                <xsd:element ref="ns2:Actual_x0020_Start_x0020_Date" minOccurs="0"/>
                <xsd:element ref="ns2:Actual_x0020_Completion_x0020_Date" minOccurs="0"/>
              </xsd:all>
            </xsd:complexType>
          </xsd:element>
        </xsd:sequence>
      </xsd:complexType>
    </xsd:element>
  </xsd:schema>
  <xsd:schema xmlns:xsd="http://www.w3.org/2001/XMLSchema" xmlns:dms="http://schemas.microsoft.com/office/2006/documentManagement/types" targetNamespace="ac8c5154-dc0f-4482-93f4-b39836147c85" elementFormDefault="qualified">
    <xsd:import namespace="http://schemas.microsoft.com/office/2006/documentManagement/types"/>
    <xsd:element name="Content_x0020_Type" ma:index="8" nillable="true" ma:displayName="Content Type" ma:format="Dropdown" ma:internalName="Content_x0020_Type">
      <xsd:simpleType>
        <xsd:restriction base="dms:Choice">
          <xsd:enumeration value="CourseBook"/>
          <xsd:enumeration value="Workbook"/>
          <xsd:enumeration value="Handout"/>
          <xsd:enumeration value="Recap"/>
          <xsd:enumeration value="Worksheet"/>
          <xsd:enumeration value="Reference Doc"/>
          <xsd:enumeration value="PPT"/>
          <xsd:enumeration value="Session Plan"/>
          <xsd:enumeration value="Caselet"/>
          <xsd:enumeration value="Activity"/>
          <xsd:enumeration value="Inventory"/>
          <xsd:enumeration value="Rubrics"/>
          <xsd:enumeration value="Assignment"/>
          <xsd:enumeration value="Quiz"/>
          <xsd:enumeration value="InstructorGuide"/>
          <xsd:enumeration value="Video"/>
          <xsd:enumeration value="Audio"/>
          <xsd:enumeration value="Simulation"/>
          <xsd:enumeration value="User Guide"/>
          <xsd:enumeration value="SMS Info"/>
          <xsd:enumeration value="Pre Test"/>
          <xsd:enumeration value="Post Test"/>
          <xsd:enumeration value="In-Training Test"/>
          <xsd:enumeration value="SMS Quiz"/>
          <xsd:enumeration value="Module Test"/>
          <xsd:enumeration value="Final Test"/>
          <xsd:enumeration value="Solution Set"/>
        </xsd:restriction>
      </xsd:simpleType>
    </xsd:element>
    <xsd:element name="Version_x0020_No_x002e_" ma:index="9" nillable="true" ma:displayName="Version No." ma:decimals="2" ma:internalName="Version_x0020_No_x002e_">
      <xsd:simpleType>
        <xsd:restriction base="dms:Number"/>
      </xsd:simpleType>
    </xsd:element>
    <xsd:element name="Status" ma:index="10" nillable="true" ma:displayName="Status" ma:default="Not Started" ma:format="Dropdown" ma:internalName="Status">
      <xsd:simpleType>
        <xsd:restriction base="dms:Choice">
          <xsd:enumeration value="Not Started"/>
          <xsd:enumeration value="Authoring"/>
          <xsd:enumeration value="Internal SME Review"/>
          <xsd:enumeration value="External SME Review"/>
          <xsd:enumeration value="Author Review"/>
          <xsd:enumeration value="Content Team Review"/>
          <xsd:enumeration value="L&amp;D Head Review"/>
          <xsd:enumeration value="Published"/>
          <xsd:enumeration value="Archive"/>
        </xsd:restriction>
      </xsd:simpleType>
    </xsd:element>
    <xsd:element name="Sub_x0020_Status" ma:index="11" nillable="true" ma:displayName="Sub Status" ma:default="Pending" ma:format="Dropdown" ma:internalName="Sub_x0020_Status">
      <xsd:simpleType>
        <xsd:restriction base="dms:Choice">
          <xsd:enumeration value="Pending"/>
          <xsd:enumeration value="In Progress"/>
          <xsd:enumeration value="Completed"/>
          <xsd:enumeration value="Clarification"/>
          <xsd:enumeration value="Re-review"/>
        </xsd:restriction>
      </xsd:simpleType>
    </xsd:element>
    <xsd:element name="Comments" ma:index="12" nillable="true" ma:displayName="Comments" ma:internalName="Comments">
      <xsd:simpleType>
        <xsd:restriction base="dms:Note"/>
      </xsd:simpleType>
    </xsd:element>
    <xsd:element name="Assigned_x0020_To0" ma:index="13" nillable="true" ma:displayName="Assigned To" ma:list="UserInfo" ma:internalName="Assigned_x0020_To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uthor0" ma:index="14" nillable="true" ma:displayName="Author" ma:list="UserInfo" ma:internalName="Author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ternal_x0020_SME_x0020_Reviewer" ma:index="15" nillable="true" ma:displayName="Internal SME Reviewer" ma:list="UserInfo" ma:internalName="Internal_x0020_SME_x0020_Review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lanned_x0020_Start_x0020_Date" ma:index="16" nillable="true" ma:displayName="Planned Start Date" ma:format="DateOnly" ma:internalName="Planned_x0020_Start_x0020_Date">
      <xsd:simpleType>
        <xsd:restriction base="dms:DateTime"/>
      </xsd:simpleType>
    </xsd:element>
    <xsd:element name="Planned_x0020_Completion_x0020_Date" ma:index="17" nillable="true" ma:displayName="Planned Completion Date" ma:format="DateOnly" ma:internalName="Planned_x0020_Completion_x0020_Date">
      <xsd:simpleType>
        <xsd:restriction base="dms:DateTime"/>
      </xsd:simpleType>
    </xsd:element>
    <xsd:element name="Actual_x0020_Start_x0020_Date" ma:index="18" nillable="true" ma:displayName="Actual Start Date" ma:format="DateOnly" ma:internalName="Actual_x0020_Start_x0020_Date">
      <xsd:simpleType>
        <xsd:restriction base="dms:DateTime"/>
      </xsd:simpleType>
    </xsd:element>
    <xsd:element name="Actual_x0020_Completion_x0020_Date" ma:index="19" nillable="true" ma:displayName="Actual Completion Date" ma:format="DateOnly" ma:internalName="Actual_x0020_Completion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67039C9-14B7-4A9F-A994-E88FB0272C8A}">
  <ds:schemaRefs>
    <ds:schemaRef ds:uri="http://schemas.microsoft.com/office/2006/documentManagement/types"/>
    <ds:schemaRef ds:uri="http://purl.org/dc/dcmitype/"/>
    <ds:schemaRef ds:uri="http://purl.org/dc/elements/1.1/"/>
    <ds:schemaRef ds:uri="http://schemas.openxmlformats.org/package/2006/metadata/core-properties"/>
    <ds:schemaRef ds:uri="ac8c5154-dc0f-4482-93f4-b39836147c85"/>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58172E74-0FDA-4AAD-840A-1DC8DE2C0316}">
  <ds:schemaRefs>
    <ds:schemaRef ds:uri="http://schemas.microsoft.com/sharepoint/v3/contenttype/forms"/>
  </ds:schemaRefs>
</ds:datastoreItem>
</file>

<file path=customXml/itemProps3.xml><?xml version="1.0" encoding="utf-8"?>
<ds:datastoreItem xmlns:ds="http://schemas.openxmlformats.org/officeDocument/2006/customXml" ds:itemID="{F229D4CC-78BB-4056-ABFA-5E67D7EE32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8c5154-dc0f-4482-93f4-b39836147c8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Concourse</Template>
  <TotalTime>1857</TotalTime>
  <Words>1923</Words>
  <Application>Microsoft Office PowerPoint</Application>
  <PresentationFormat>On-screen Show (4:3)</PresentationFormat>
  <Paragraphs>240</Paragraphs>
  <Slides>34</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Concourse</vt:lpstr>
      <vt:lpstr>Equation</vt:lpstr>
      <vt:lpstr>    HYDRAULICS &amp; HYDRAULIC MACHINES</vt:lpstr>
      <vt:lpstr>Unit 5: PELTON WHEEL</vt:lpstr>
      <vt:lpstr>Learning Outcome </vt:lpstr>
      <vt:lpstr>Hydraulic machinery</vt:lpstr>
      <vt:lpstr>Turbines</vt:lpstr>
      <vt:lpstr>Turbines</vt:lpstr>
      <vt:lpstr>Turbines</vt:lpstr>
      <vt:lpstr> Classification of turbines</vt:lpstr>
      <vt:lpstr>Classification of turbines</vt:lpstr>
      <vt:lpstr>Classification of turbines</vt:lpstr>
      <vt:lpstr>Classification of turbines</vt:lpstr>
      <vt:lpstr>Classification of turbines</vt:lpstr>
      <vt:lpstr>Classification of turbines</vt:lpstr>
      <vt:lpstr>Classification of turbines</vt:lpstr>
      <vt:lpstr>Heads, Losses and Efficiencies of Hydraulic Turbines</vt:lpstr>
      <vt:lpstr>Heads, Losses and Efficiencies of Hydraulic Turbines</vt:lpstr>
      <vt:lpstr>Heads, Losses and Efficiencies of Hydraulic Turbines</vt:lpstr>
      <vt:lpstr>Heads, Losses and Efficiencies of Hydraulic Turbines</vt:lpstr>
      <vt:lpstr>Heads, Losses and Efficiencies of Hydraulic Turbines</vt:lpstr>
      <vt:lpstr>Heads, Losses and Efficiencies of Hydraulic Turbines</vt:lpstr>
      <vt:lpstr>Hydropower to Electric Power</vt:lpstr>
      <vt:lpstr>Early Irrigation Waterwheel</vt:lpstr>
      <vt:lpstr>Early Roman Water Mill</vt:lpstr>
      <vt:lpstr>Water Mill</vt:lpstr>
      <vt:lpstr>Turbine</vt:lpstr>
      <vt:lpstr>Pelton wheel</vt:lpstr>
      <vt:lpstr>Components of Pelton wheel</vt:lpstr>
      <vt:lpstr>Components of Pelton wheel</vt:lpstr>
      <vt:lpstr>Pelton wheel Buckets</vt:lpstr>
      <vt:lpstr>Pelton wheel Buckets</vt:lpstr>
      <vt:lpstr>Velocity triangles for Pelton wheel</vt:lpstr>
      <vt:lpstr>Power &amp; Efficiency of a Pelton wheel</vt:lpstr>
      <vt:lpstr>Problems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Name</dc:title>
  <dc:creator>Viswanath Gangavaram</dc:creator>
  <cp:lastModifiedBy>Ashwitha Darpan</cp:lastModifiedBy>
  <cp:revision>292</cp:revision>
  <dcterms:created xsi:type="dcterms:W3CDTF">2014-07-15T10:08:24Z</dcterms:created>
  <dcterms:modified xsi:type="dcterms:W3CDTF">2021-09-10T09:58:03Z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0x010100CB604D22444460409AF20E1B8DEF6BDD</vt:lpwstr>
  </property>
</Properties>
</file>